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73702"/>
  </p:normalViewPr>
  <p:slideViewPr>
    <p:cSldViewPr snapToGrid="0" snapToObjects="1">
      <p:cViewPr varScale="1">
        <p:scale>
          <a:sx n="95" d="100"/>
          <a:sy n="95" d="100"/>
        </p:scale>
        <p:origin x="19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AFC91-5AB6-1442-9708-7EBE5AAC0A44}"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5D8F0648-E6B2-894F-9E9F-B2E28E5C6BF2}">
      <dgm:prSet phldrT="[Text]">
        <dgm:style>
          <a:lnRef idx="2">
            <a:schemeClr val="dk1">
              <a:shade val="50000"/>
            </a:schemeClr>
          </a:lnRef>
          <a:fillRef idx="1">
            <a:schemeClr val="dk1"/>
          </a:fillRef>
          <a:effectRef idx="0">
            <a:schemeClr val="dk1"/>
          </a:effectRef>
          <a:fontRef idx="minor">
            <a:schemeClr val="lt1"/>
          </a:fontRef>
        </dgm:style>
      </dgm:prSet>
      <dgm:spPr>
        <a:solidFill>
          <a:srgbClr val="002060"/>
        </a:solidFill>
      </dgm:spPr>
      <dgm:t>
        <a:bodyPr/>
        <a:lstStyle/>
        <a:p>
          <a:r>
            <a:rPr lang="en-US" dirty="0"/>
            <a:t>Prepare Data</a:t>
          </a:r>
        </a:p>
      </dgm:t>
    </dgm:pt>
    <dgm:pt modelId="{2CEDDCE0-0340-8A4B-AD55-1B0E8F191C9E}" type="parTrans" cxnId="{CB46411C-BABB-5945-B288-3F7750E91ADD}">
      <dgm:prSet/>
      <dgm:spPr/>
      <dgm:t>
        <a:bodyPr/>
        <a:lstStyle/>
        <a:p>
          <a:endParaRPr lang="en-US"/>
        </a:p>
      </dgm:t>
    </dgm:pt>
    <dgm:pt modelId="{07B4C1FE-279C-2042-94BF-6D5B602EE190}" type="sibTrans" cxnId="{CB46411C-BABB-5945-B288-3F7750E91ADD}">
      <dgm:prSet/>
      <dgm:spPr>
        <a:solidFill>
          <a:srgbClr val="E994E3"/>
        </a:solidFill>
      </dgm:spPr>
      <dgm:t>
        <a:bodyPr/>
        <a:lstStyle/>
        <a:p>
          <a:endParaRPr lang="en-US"/>
        </a:p>
      </dgm:t>
    </dgm:pt>
    <dgm:pt modelId="{40C7018A-3CF9-E048-886C-FFEA52C6096A}">
      <dgm:prSet phldrT="[Text]">
        <dgm:style>
          <a:lnRef idx="2">
            <a:schemeClr val="dk1">
              <a:shade val="50000"/>
            </a:schemeClr>
          </a:lnRef>
          <a:fillRef idx="1">
            <a:schemeClr val="dk1"/>
          </a:fillRef>
          <a:effectRef idx="0">
            <a:schemeClr val="dk1"/>
          </a:effectRef>
          <a:fontRef idx="minor">
            <a:schemeClr val="lt1"/>
          </a:fontRef>
        </dgm:style>
      </dgm:prSet>
      <dgm:spPr>
        <a:solidFill>
          <a:srgbClr val="002060"/>
        </a:solidFill>
      </dgm:spPr>
      <dgm:t>
        <a:bodyPr/>
        <a:lstStyle/>
        <a:p>
          <a:r>
            <a:rPr lang="en-US" dirty="0"/>
            <a:t>Train Model</a:t>
          </a:r>
        </a:p>
      </dgm:t>
    </dgm:pt>
    <dgm:pt modelId="{EA58233D-7544-BB4E-83B9-21D38321F823}" type="parTrans" cxnId="{0BA72800-D9B7-164F-A77B-7A2812D3DF82}">
      <dgm:prSet/>
      <dgm:spPr/>
      <dgm:t>
        <a:bodyPr/>
        <a:lstStyle/>
        <a:p>
          <a:endParaRPr lang="en-US"/>
        </a:p>
      </dgm:t>
    </dgm:pt>
    <dgm:pt modelId="{7E5AAF34-DC7E-234E-AE25-45A6F2599508}" type="sibTrans" cxnId="{0BA72800-D9B7-164F-A77B-7A2812D3DF82}">
      <dgm:prSet/>
      <dgm:spPr/>
      <dgm:t>
        <a:bodyPr/>
        <a:lstStyle/>
        <a:p>
          <a:endParaRPr lang="en-US"/>
        </a:p>
      </dgm:t>
    </dgm:pt>
    <dgm:pt modelId="{B6811846-D5C4-D54B-A19F-B729D1D261EC}">
      <dgm:prSet phldrT="[Text]">
        <dgm:style>
          <a:lnRef idx="2">
            <a:schemeClr val="dk1">
              <a:shade val="50000"/>
            </a:schemeClr>
          </a:lnRef>
          <a:fillRef idx="1">
            <a:schemeClr val="dk1"/>
          </a:fillRef>
          <a:effectRef idx="0">
            <a:schemeClr val="dk1"/>
          </a:effectRef>
          <a:fontRef idx="minor">
            <a:schemeClr val="lt1"/>
          </a:fontRef>
        </dgm:style>
      </dgm:prSet>
      <dgm:spPr>
        <a:solidFill>
          <a:srgbClr val="002060"/>
        </a:solidFill>
      </dgm:spPr>
      <dgm:t>
        <a:bodyPr/>
        <a:lstStyle/>
        <a:p>
          <a:r>
            <a:rPr lang="en-US" dirty="0"/>
            <a:t>Deployment</a:t>
          </a:r>
        </a:p>
      </dgm:t>
    </dgm:pt>
    <dgm:pt modelId="{69A36150-B1F8-CC41-B2A4-9DD051B5C9DF}" type="parTrans" cxnId="{2B63AB7F-1F99-814A-AD0B-F9874FC41A54}">
      <dgm:prSet/>
      <dgm:spPr/>
      <dgm:t>
        <a:bodyPr/>
        <a:lstStyle/>
        <a:p>
          <a:endParaRPr lang="en-US"/>
        </a:p>
      </dgm:t>
    </dgm:pt>
    <dgm:pt modelId="{F3BF9617-744D-BF40-AFB4-CA4E6ED937AC}" type="sibTrans" cxnId="{2B63AB7F-1F99-814A-AD0B-F9874FC41A54}">
      <dgm:prSet/>
      <dgm:spPr/>
      <dgm:t>
        <a:bodyPr/>
        <a:lstStyle/>
        <a:p>
          <a:endParaRPr lang="en-US"/>
        </a:p>
      </dgm:t>
    </dgm:pt>
    <dgm:pt modelId="{8C8E8BCC-5714-5343-AE40-68D46B3444EF}">
      <dgm:prSet phldrT="[Text]">
        <dgm:style>
          <a:lnRef idx="2">
            <a:schemeClr val="dk1">
              <a:shade val="50000"/>
            </a:schemeClr>
          </a:lnRef>
          <a:fillRef idx="1">
            <a:schemeClr val="dk1"/>
          </a:fillRef>
          <a:effectRef idx="0">
            <a:schemeClr val="dk1"/>
          </a:effectRef>
          <a:fontRef idx="minor">
            <a:schemeClr val="lt1"/>
          </a:fontRef>
        </dgm:style>
      </dgm:prSet>
      <dgm:spPr>
        <a:solidFill>
          <a:srgbClr val="002060"/>
        </a:solidFill>
      </dgm:spPr>
      <dgm:t>
        <a:bodyPr/>
        <a:lstStyle/>
        <a:p>
          <a:r>
            <a:rPr lang="en-US" dirty="0"/>
            <a:t>Store Data</a:t>
          </a:r>
        </a:p>
      </dgm:t>
    </dgm:pt>
    <dgm:pt modelId="{AEC5B859-6FD3-B643-8F90-33918C8E9D5C}" type="parTrans" cxnId="{9458B7BB-3A42-744C-9ECE-664C1AFD84A9}">
      <dgm:prSet/>
      <dgm:spPr/>
      <dgm:t>
        <a:bodyPr/>
        <a:lstStyle/>
        <a:p>
          <a:endParaRPr lang="en-US"/>
        </a:p>
      </dgm:t>
    </dgm:pt>
    <dgm:pt modelId="{F179872A-D119-A248-B58D-B88897354548}" type="sibTrans" cxnId="{9458B7BB-3A42-744C-9ECE-664C1AFD84A9}">
      <dgm:prSet/>
      <dgm:spPr/>
      <dgm:t>
        <a:bodyPr/>
        <a:lstStyle/>
        <a:p>
          <a:endParaRPr lang="en-US"/>
        </a:p>
      </dgm:t>
    </dgm:pt>
    <dgm:pt modelId="{C1B97FE6-8041-8B4D-A540-08F99AE69EB0}" type="pres">
      <dgm:prSet presAssocID="{875AFC91-5AB6-1442-9708-7EBE5AAC0A44}" presName="Name0" presStyleCnt="0">
        <dgm:presLayoutVars>
          <dgm:dir/>
          <dgm:resizeHandles val="exact"/>
        </dgm:presLayoutVars>
      </dgm:prSet>
      <dgm:spPr/>
    </dgm:pt>
    <dgm:pt modelId="{8C26B292-5ABD-B140-B18B-A2BC1A465954}" type="pres">
      <dgm:prSet presAssocID="{875AFC91-5AB6-1442-9708-7EBE5AAC0A44}" presName="cycle" presStyleCnt="0"/>
      <dgm:spPr/>
    </dgm:pt>
    <dgm:pt modelId="{AAD4E73A-B54F-EB44-B96E-377678B1B678}" type="pres">
      <dgm:prSet presAssocID="{5D8F0648-E6B2-894F-9E9F-B2E28E5C6BF2}" presName="nodeFirstNode" presStyleLbl="node1" presStyleIdx="0" presStyleCnt="4" custScaleX="72593" custScaleY="69722" custRadScaleRad="106446">
        <dgm:presLayoutVars>
          <dgm:bulletEnabled val="1"/>
        </dgm:presLayoutVars>
      </dgm:prSet>
      <dgm:spPr>
        <a:prstGeom prst="rect">
          <a:avLst/>
        </a:prstGeom>
      </dgm:spPr>
    </dgm:pt>
    <dgm:pt modelId="{A8B8CD9C-5087-2B4E-8E85-9FCE443B8B4F}" type="pres">
      <dgm:prSet presAssocID="{07B4C1FE-279C-2042-94BF-6D5B602EE190}" presName="sibTransFirstNode" presStyleLbl="bgShp" presStyleIdx="0" presStyleCnt="1"/>
      <dgm:spPr/>
    </dgm:pt>
    <dgm:pt modelId="{94CB2013-FA82-F34A-A2F6-A29CFAF61312}" type="pres">
      <dgm:prSet presAssocID="{40C7018A-3CF9-E048-886C-FFEA52C6096A}" presName="nodeFollowingNodes" presStyleLbl="node1" presStyleIdx="1" presStyleCnt="4" custScaleX="72593" custScaleY="69722" custRadScaleRad="100208" custRadScaleInc="-5124">
        <dgm:presLayoutVars>
          <dgm:bulletEnabled val="1"/>
        </dgm:presLayoutVars>
      </dgm:prSet>
      <dgm:spPr>
        <a:prstGeom prst="rect">
          <a:avLst/>
        </a:prstGeom>
      </dgm:spPr>
    </dgm:pt>
    <dgm:pt modelId="{7248E3FA-3265-1F40-A635-3A4D569CAE01}" type="pres">
      <dgm:prSet presAssocID="{B6811846-D5C4-D54B-A19F-B729D1D261EC}" presName="nodeFollowingNodes" presStyleLbl="node1" presStyleIdx="2" presStyleCnt="4" custScaleX="72593" custScaleY="69722" custRadScaleRad="100586">
        <dgm:presLayoutVars>
          <dgm:bulletEnabled val="1"/>
        </dgm:presLayoutVars>
      </dgm:prSet>
      <dgm:spPr>
        <a:prstGeom prst="rect">
          <a:avLst/>
        </a:prstGeom>
      </dgm:spPr>
    </dgm:pt>
    <dgm:pt modelId="{2132A9E4-7350-6C4C-B253-5C41792E7A71}" type="pres">
      <dgm:prSet presAssocID="{8C8E8BCC-5714-5343-AE40-68D46B3444EF}" presName="nodeFollowingNodes" presStyleLbl="node1" presStyleIdx="3" presStyleCnt="4" custScaleX="72593" custScaleY="69722" custRadScaleRad="100208" custRadScaleInc="5124">
        <dgm:presLayoutVars>
          <dgm:bulletEnabled val="1"/>
        </dgm:presLayoutVars>
      </dgm:prSet>
      <dgm:spPr>
        <a:prstGeom prst="rect">
          <a:avLst/>
        </a:prstGeom>
      </dgm:spPr>
    </dgm:pt>
  </dgm:ptLst>
  <dgm:cxnLst>
    <dgm:cxn modelId="{0BA72800-D9B7-164F-A77B-7A2812D3DF82}" srcId="{875AFC91-5AB6-1442-9708-7EBE5AAC0A44}" destId="{40C7018A-3CF9-E048-886C-FFEA52C6096A}" srcOrd="1" destOrd="0" parTransId="{EA58233D-7544-BB4E-83B9-21D38321F823}" sibTransId="{7E5AAF34-DC7E-234E-AE25-45A6F2599508}"/>
    <dgm:cxn modelId="{F4FAD309-2CCF-C940-AAB1-8B2FC300B899}" type="presOf" srcId="{B6811846-D5C4-D54B-A19F-B729D1D261EC}" destId="{7248E3FA-3265-1F40-A635-3A4D569CAE01}" srcOrd="0" destOrd="0" presId="urn:microsoft.com/office/officeart/2005/8/layout/cycle3"/>
    <dgm:cxn modelId="{D5E1591B-2EA1-074C-90E3-162BC9342D4A}" type="presOf" srcId="{8C8E8BCC-5714-5343-AE40-68D46B3444EF}" destId="{2132A9E4-7350-6C4C-B253-5C41792E7A71}" srcOrd="0" destOrd="0" presId="urn:microsoft.com/office/officeart/2005/8/layout/cycle3"/>
    <dgm:cxn modelId="{CB46411C-BABB-5945-B288-3F7750E91ADD}" srcId="{875AFC91-5AB6-1442-9708-7EBE5AAC0A44}" destId="{5D8F0648-E6B2-894F-9E9F-B2E28E5C6BF2}" srcOrd="0" destOrd="0" parTransId="{2CEDDCE0-0340-8A4B-AD55-1B0E8F191C9E}" sibTransId="{07B4C1FE-279C-2042-94BF-6D5B602EE190}"/>
    <dgm:cxn modelId="{55180D4C-1698-3240-8EC7-0C8B442AA2DD}" type="presOf" srcId="{875AFC91-5AB6-1442-9708-7EBE5AAC0A44}" destId="{C1B97FE6-8041-8B4D-A540-08F99AE69EB0}" srcOrd="0" destOrd="0" presId="urn:microsoft.com/office/officeart/2005/8/layout/cycle3"/>
    <dgm:cxn modelId="{BE15D15E-FC19-D348-AD1F-7D0B483DA8CF}" type="presOf" srcId="{40C7018A-3CF9-E048-886C-FFEA52C6096A}" destId="{94CB2013-FA82-F34A-A2F6-A29CFAF61312}" srcOrd="0" destOrd="0" presId="urn:microsoft.com/office/officeart/2005/8/layout/cycle3"/>
    <dgm:cxn modelId="{2B63AB7F-1F99-814A-AD0B-F9874FC41A54}" srcId="{875AFC91-5AB6-1442-9708-7EBE5AAC0A44}" destId="{B6811846-D5C4-D54B-A19F-B729D1D261EC}" srcOrd="2" destOrd="0" parTransId="{69A36150-B1F8-CC41-B2A4-9DD051B5C9DF}" sibTransId="{F3BF9617-744D-BF40-AFB4-CA4E6ED937AC}"/>
    <dgm:cxn modelId="{9458B7BB-3A42-744C-9ECE-664C1AFD84A9}" srcId="{875AFC91-5AB6-1442-9708-7EBE5AAC0A44}" destId="{8C8E8BCC-5714-5343-AE40-68D46B3444EF}" srcOrd="3" destOrd="0" parTransId="{AEC5B859-6FD3-B643-8F90-33918C8E9D5C}" sibTransId="{F179872A-D119-A248-B58D-B88897354548}"/>
    <dgm:cxn modelId="{877794D4-79B0-474E-A90B-98D1894EAD33}" type="presOf" srcId="{07B4C1FE-279C-2042-94BF-6D5B602EE190}" destId="{A8B8CD9C-5087-2B4E-8E85-9FCE443B8B4F}" srcOrd="0" destOrd="0" presId="urn:microsoft.com/office/officeart/2005/8/layout/cycle3"/>
    <dgm:cxn modelId="{8BF3E1E5-202B-A944-83E1-523C125806B4}" type="presOf" srcId="{5D8F0648-E6B2-894F-9E9F-B2E28E5C6BF2}" destId="{AAD4E73A-B54F-EB44-B96E-377678B1B678}" srcOrd="0" destOrd="0" presId="urn:microsoft.com/office/officeart/2005/8/layout/cycle3"/>
    <dgm:cxn modelId="{8365F420-3F43-E642-9067-56A11278889E}" type="presParOf" srcId="{C1B97FE6-8041-8B4D-A540-08F99AE69EB0}" destId="{8C26B292-5ABD-B140-B18B-A2BC1A465954}" srcOrd="0" destOrd="0" presId="urn:microsoft.com/office/officeart/2005/8/layout/cycle3"/>
    <dgm:cxn modelId="{6C8E2A7F-B178-3847-A85B-B197C7F415B5}" type="presParOf" srcId="{8C26B292-5ABD-B140-B18B-A2BC1A465954}" destId="{AAD4E73A-B54F-EB44-B96E-377678B1B678}" srcOrd="0" destOrd="0" presId="urn:microsoft.com/office/officeart/2005/8/layout/cycle3"/>
    <dgm:cxn modelId="{155AD5DF-C019-DD4C-9D7A-9FC92903F392}" type="presParOf" srcId="{8C26B292-5ABD-B140-B18B-A2BC1A465954}" destId="{A8B8CD9C-5087-2B4E-8E85-9FCE443B8B4F}" srcOrd="1" destOrd="0" presId="urn:microsoft.com/office/officeart/2005/8/layout/cycle3"/>
    <dgm:cxn modelId="{3B7C4ACA-476B-614E-9BF8-4F98479EE466}" type="presParOf" srcId="{8C26B292-5ABD-B140-B18B-A2BC1A465954}" destId="{94CB2013-FA82-F34A-A2F6-A29CFAF61312}" srcOrd="2" destOrd="0" presId="urn:microsoft.com/office/officeart/2005/8/layout/cycle3"/>
    <dgm:cxn modelId="{2055F15A-B699-A541-AB45-BD889BFBFEE2}" type="presParOf" srcId="{8C26B292-5ABD-B140-B18B-A2BC1A465954}" destId="{7248E3FA-3265-1F40-A635-3A4D569CAE01}" srcOrd="3" destOrd="0" presId="urn:microsoft.com/office/officeart/2005/8/layout/cycle3"/>
    <dgm:cxn modelId="{AF2C4A1A-11D3-FE4C-B19C-AC842FE777CF}" type="presParOf" srcId="{8C26B292-5ABD-B140-B18B-A2BC1A465954}" destId="{2132A9E4-7350-6C4C-B253-5C41792E7A71}"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8CD9C-5087-2B4E-8E85-9FCE443B8B4F}">
      <dsp:nvSpPr>
        <dsp:cNvPr id="0" name=""/>
        <dsp:cNvSpPr/>
      </dsp:nvSpPr>
      <dsp:spPr>
        <a:xfrm>
          <a:off x="1065533" y="122041"/>
          <a:ext cx="4826697" cy="4826697"/>
        </a:xfrm>
        <a:prstGeom prst="circularArrow">
          <a:avLst>
            <a:gd name="adj1" fmla="val 4668"/>
            <a:gd name="adj2" fmla="val 272909"/>
            <a:gd name="adj3" fmla="val 13875448"/>
            <a:gd name="adj4" fmla="val 17360606"/>
            <a:gd name="adj5" fmla="val 4847"/>
          </a:avLst>
        </a:prstGeom>
        <a:solidFill>
          <a:srgbClr val="E994E3"/>
        </a:solidFill>
        <a:ln>
          <a:noFill/>
        </a:ln>
        <a:effectLst/>
      </dsp:spPr>
      <dsp:style>
        <a:lnRef idx="0">
          <a:scrgbClr r="0" g="0" b="0"/>
        </a:lnRef>
        <a:fillRef idx="1">
          <a:scrgbClr r="0" g="0" b="0"/>
        </a:fillRef>
        <a:effectRef idx="0">
          <a:scrgbClr r="0" g="0" b="0"/>
        </a:effectRef>
        <a:fontRef idx="minor"/>
      </dsp:style>
    </dsp:sp>
    <dsp:sp modelId="{AAD4E73A-B54F-EB44-B96E-377678B1B678}">
      <dsp:nvSpPr>
        <dsp:cNvPr id="0" name=""/>
        <dsp:cNvSpPr/>
      </dsp:nvSpPr>
      <dsp:spPr>
        <a:xfrm>
          <a:off x="2346880" y="124377"/>
          <a:ext cx="2264003" cy="1087232"/>
        </a:xfrm>
        <a:prstGeom prst="rect">
          <a:avLst/>
        </a:prstGeom>
        <a:solidFill>
          <a:srgbClr val="002060"/>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Prepare Data</a:t>
          </a:r>
        </a:p>
      </dsp:txBody>
      <dsp:txXfrm>
        <a:off x="2346880" y="124377"/>
        <a:ext cx="2264003" cy="1087232"/>
      </dsp:txXfrm>
    </dsp:sp>
    <dsp:sp modelId="{94CB2013-FA82-F34A-A2F6-A29CFAF61312}">
      <dsp:nvSpPr>
        <dsp:cNvPr id="0" name=""/>
        <dsp:cNvSpPr/>
      </dsp:nvSpPr>
      <dsp:spPr>
        <a:xfrm>
          <a:off x="4079991" y="1857448"/>
          <a:ext cx="2264003" cy="1087232"/>
        </a:xfrm>
        <a:prstGeom prst="rect">
          <a:avLst/>
        </a:prstGeom>
        <a:solidFill>
          <a:srgbClr val="002060"/>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Train Model</a:t>
          </a:r>
        </a:p>
      </dsp:txBody>
      <dsp:txXfrm>
        <a:off x="4079991" y="1857448"/>
        <a:ext cx="2264003" cy="1087232"/>
      </dsp:txXfrm>
    </dsp:sp>
    <dsp:sp modelId="{7248E3FA-3265-1F40-A635-3A4D569CAE01}">
      <dsp:nvSpPr>
        <dsp:cNvPr id="0" name=""/>
        <dsp:cNvSpPr/>
      </dsp:nvSpPr>
      <dsp:spPr>
        <a:xfrm>
          <a:off x="2346880" y="3712459"/>
          <a:ext cx="2264003" cy="1087232"/>
        </a:xfrm>
        <a:prstGeom prst="rect">
          <a:avLst/>
        </a:prstGeom>
        <a:solidFill>
          <a:srgbClr val="002060"/>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Deployment</a:t>
          </a:r>
        </a:p>
      </dsp:txBody>
      <dsp:txXfrm>
        <a:off x="2346880" y="3712459"/>
        <a:ext cx="2264003" cy="1087232"/>
      </dsp:txXfrm>
    </dsp:sp>
    <dsp:sp modelId="{2132A9E4-7350-6C4C-B253-5C41792E7A71}">
      <dsp:nvSpPr>
        <dsp:cNvPr id="0" name=""/>
        <dsp:cNvSpPr/>
      </dsp:nvSpPr>
      <dsp:spPr>
        <a:xfrm>
          <a:off x="613769" y="1857448"/>
          <a:ext cx="2264003" cy="1087232"/>
        </a:xfrm>
        <a:prstGeom prst="rect">
          <a:avLst/>
        </a:prstGeom>
        <a:solidFill>
          <a:srgbClr val="002060"/>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Store Data</a:t>
          </a:r>
        </a:p>
      </dsp:txBody>
      <dsp:txXfrm>
        <a:off x="613769" y="1857448"/>
        <a:ext cx="2264003" cy="108723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8B5F2-4203-D240-BB00-A3372A40ED83}" type="datetimeFigureOut">
              <a:rPr lang="en-US" smtClean="0"/>
              <a:t>9/18/19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82908-5A75-D748-8A2B-BC7B812247F9}" type="slidenum">
              <a:rPr lang="en-US" smtClean="0"/>
              <a:t>‹#›</a:t>
            </a:fld>
            <a:endParaRPr lang="en-US"/>
          </a:p>
        </p:txBody>
      </p:sp>
    </p:spTree>
    <p:extLst>
      <p:ext uri="{BB962C8B-B14F-4D97-AF65-F5344CB8AC3E}">
        <p14:creationId xmlns:p14="http://schemas.microsoft.com/office/powerpoint/2010/main" val="3087693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endParaRPr lang="en-US" dirty="0"/>
          </a:p>
          <a:p>
            <a:r>
              <a:rPr lang="en-US" dirty="0"/>
              <a:t>I am Vivek Katial, and I will be talking to all of you today on how to build an end-to-end machine learning workflow using </a:t>
            </a:r>
            <a:r>
              <a:rPr lang="en-US" dirty="0" err="1"/>
              <a:t>mlflow</a:t>
            </a:r>
            <a:r>
              <a:rPr lang="en-US" dirty="0"/>
              <a:t> ! I will attempt to take you guys through from model inception to model deployment. </a:t>
            </a:r>
          </a:p>
          <a:p>
            <a:endParaRPr lang="en-US" dirty="0"/>
          </a:p>
          <a:p>
            <a:r>
              <a:rPr lang="en-US" dirty="0"/>
              <a:t>Quantiful has been using </a:t>
            </a:r>
            <a:r>
              <a:rPr lang="en-US" dirty="0" err="1"/>
              <a:t>mlflow</a:t>
            </a:r>
            <a:r>
              <a:rPr lang="en-US" dirty="0"/>
              <a:t> almost since it launched last year and I am really excited to present to you all today.</a:t>
            </a:r>
          </a:p>
          <a:p>
            <a:endParaRPr lang="en-US" dirty="0"/>
          </a:p>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1</a:t>
            </a:fld>
            <a:endParaRPr lang="en-US"/>
          </a:p>
        </p:txBody>
      </p:sp>
    </p:spTree>
    <p:extLst>
      <p:ext uri="{BB962C8B-B14F-4D97-AF65-F5344CB8AC3E}">
        <p14:creationId xmlns:p14="http://schemas.microsoft.com/office/powerpoint/2010/main" val="250232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MLFlow</a:t>
            </a:r>
            <a:r>
              <a:rPr lang="en-US" dirty="0"/>
              <a:t> projects provides a packaging format to make reproducible experiments. Essentially a project is simply a GIT repo with all the code in it to run the project and a descriptor </a:t>
            </a:r>
            <a:r>
              <a:rPr lang="en-US" dirty="0" err="1"/>
              <a:t>MLProject</a:t>
            </a:r>
            <a:r>
              <a:rPr lang="en-US" dirty="0"/>
              <a:t> YAML file (we have an example here)</a:t>
            </a:r>
          </a:p>
          <a:p>
            <a:endParaRPr lang="en-US" dirty="0"/>
          </a:p>
          <a:p>
            <a:r>
              <a:rPr lang="en-US" dirty="0"/>
              <a:t>We define our dependencies through a </a:t>
            </a:r>
            <a:r>
              <a:rPr lang="en-US" dirty="0" err="1"/>
              <a:t>conda.yaml</a:t>
            </a:r>
            <a:r>
              <a:rPr lang="en-US" dirty="0"/>
              <a:t> file</a:t>
            </a:r>
          </a:p>
          <a:p>
            <a:endParaRPr lang="en-US" dirty="0"/>
          </a:p>
          <a:p>
            <a:r>
              <a:rPr lang="en-US" dirty="0"/>
              <a:t>And then the execution API we can also reproduce and re-run experiments!</a:t>
            </a:r>
          </a:p>
        </p:txBody>
      </p:sp>
      <p:sp>
        <p:nvSpPr>
          <p:cNvPr id="4" name="Slide Number Placeholder 3"/>
          <p:cNvSpPr>
            <a:spLocks noGrp="1"/>
          </p:cNvSpPr>
          <p:nvPr>
            <p:ph type="sldNum" sz="quarter" idx="5"/>
          </p:nvPr>
        </p:nvSpPr>
        <p:spPr/>
        <p:txBody>
          <a:bodyPr/>
          <a:lstStyle/>
          <a:p>
            <a:fld id="{15A82908-5A75-D748-8A2B-BC7B812247F9}" type="slidenum">
              <a:rPr lang="en-US" smtClean="0"/>
              <a:t>10</a:t>
            </a:fld>
            <a:endParaRPr lang="en-US"/>
          </a:p>
        </p:txBody>
      </p:sp>
    </p:spTree>
    <p:extLst>
      <p:ext uri="{BB962C8B-B14F-4D97-AF65-F5344CB8AC3E}">
        <p14:creationId xmlns:p14="http://schemas.microsoft.com/office/powerpoint/2010/main" val="429162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models is the final component. One which we have had limited use with at Quantiful. However, it provides a packaging format for ML models.  The convention developed defines dependencies to allow for reproducibility through our </a:t>
            </a:r>
            <a:r>
              <a:rPr lang="en-US" dirty="0" err="1"/>
              <a:t>MLProject</a:t>
            </a:r>
            <a:r>
              <a:rPr lang="en-US" dirty="0"/>
              <a:t> file in the base directory and its also accompanied with a deployment API which makes results viewable anywhere very quickly.</a:t>
            </a:r>
          </a:p>
          <a:p>
            <a:endParaRPr lang="en-US" dirty="0"/>
          </a:p>
          <a:p>
            <a:r>
              <a:rPr lang="en-NZ" sz="1200" b="0" i="0" kern="1200" dirty="0">
                <a:solidFill>
                  <a:schemeClr val="tx1"/>
                </a:solidFill>
                <a:effectLst/>
                <a:latin typeface="+mn-lt"/>
                <a:ea typeface="+mn-ea"/>
                <a:cs typeface="+mn-cs"/>
              </a:rPr>
              <a:t>An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Model is a standard format for packaging machine learning models that can be used in a variety of downstream tools—for example, real-time serving through a REST API or batch inference on Apache Spark. The format defines a convention that lets you save a model in different “</a:t>
            </a:r>
            <a:r>
              <a:rPr lang="en-NZ" sz="1200" b="0" i="0" kern="1200" dirty="0" err="1">
                <a:solidFill>
                  <a:schemeClr val="tx1"/>
                </a:solidFill>
                <a:effectLst/>
                <a:latin typeface="+mn-lt"/>
                <a:ea typeface="+mn-ea"/>
                <a:cs typeface="+mn-cs"/>
              </a:rPr>
              <a:t>flavors</a:t>
            </a:r>
            <a:r>
              <a:rPr lang="en-NZ" sz="1200" b="0" i="0" kern="1200" dirty="0">
                <a:solidFill>
                  <a:schemeClr val="tx1"/>
                </a:solidFill>
                <a:effectLst/>
                <a:latin typeface="+mn-lt"/>
                <a:ea typeface="+mn-ea"/>
                <a:cs typeface="+mn-cs"/>
              </a:rPr>
              <a:t>” that can be understood by different downstream tools.</a:t>
            </a:r>
          </a:p>
        </p:txBody>
      </p:sp>
      <p:sp>
        <p:nvSpPr>
          <p:cNvPr id="4" name="Slide Number Placeholder 3"/>
          <p:cNvSpPr>
            <a:spLocks noGrp="1"/>
          </p:cNvSpPr>
          <p:nvPr>
            <p:ph type="sldNum" sz="quarter" idx="5"/>
          </p:nvPr>
        </p:nvSpPr>
        <p:spPr/>
        <p:txBody>
          <a:bodyPr/>
          <a:lstStyle/>
          <a:p>
            <a:fld id="{15A82908-5A75-D748-8A2B-BC7B812247F9}" type="slidenum">
              <a:rPr lang="en-US" smtClean="0"/>
              <a:t>11</a:t>
            </a:fld>
            <a:endParaRPr lang="en-US"/>
          </a:p>
        </p:txBody>
      </p:sp>
    </p:spTree>
    <p:extLst>
      <p:ext uri="{BB962C8B-B14F-4D97-AF65-F5344CB8AC3E}">
        <p14:creationId xmlns:p14="http://schemas.microsoft.com/office/powerpoint/2010/main" val="3133433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12</a:t>
            </a:fld>
            <a:endParaRPr lang="en-US"/>
          </a:p>
        </p:txBody>
      </p:sp>
    </p:spTree>
    <p:extLst>
      <p:ext uri="{BB962C8B-B14F-4D97-AF65-F5344CB8AC3E}">
        <p14:creationId xmlns:p14="http://schemas.microsoft.com/office/powerpoint/2010/main" val="557414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13</a:t>
            </a:fld>
            <a:endParaRPr lang="en-US"/>
          </a:p>
        </p:txBody>
      </p:sp>
    </p:spTree>
    <p:extLst>
      <p:ext uri="{BB962C8B-B14F-4D97-AF65-F5344CB8AC3E}">
        <p14:creationId xmlns:p14="http://schemas.microsoft.com/office/powerpoint/2010/main" val="14650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quickly for some background on me. Right now, I spend my time in the product development team at Quantiful. Quantiful is building an analytics platform to predict demand for consumer goods and my job is </a:t>
            </a:r>
            <a:r>
              <a:rPr lang="en-US" dirty="0" err="1"/>
              <a:t>desigining</a:t>
            </a:r>
            <a:r>
              <a:rPr lang="en-US" dirty="0"/>
              <a:t> and implementing the underlying analytics engine. We are up on K Road in a snazzy office and feel free to ask me questions about the work we do there after the talk.</a:t>
            </a:r>
          </a:p>
          <a:p>
            <a:endParaRPr lang="en-US" dirty="0"/>
          </a:p>
          <a:p>
            <a:r>
              <a:rPr lang="en-US" dirty="0"/>
              <a:t>Anyway I studied Engineering Science and Statistics at the University of Auckland then have been working at Quantiful since. Some other interests I have are Cricket, travelling, being a foodie and “beverages”.</a:t>
            </a:r>
          </a:p>
        </p:txBody>
      </p:sp>
      <p:sp>
        <p:nvSpPr>
          <p:cNvPr id="4" name="Slide Number Placeholder 3"/>
          <p:cNvSpPr>
            <a:spLocks noGrp="1"/>
          </p:cNvSpPr>
          <p:nvPr>
            <p:ph type="sldNum" sz="quarter" idx="5"/>
          </p:nvPr>
        </p:nvSpPr>
        <p:spPr/>
        <p:txBody>
          <a:bodyPr/>
          <a:lstStyle/>
          <a:p>
            <a:fld id="{15A82908-5A75-D748-8A2B-BC7B812247F9}" type="slidenum">
              <a:rPr lang="en-US" smtClean="0"/>
              <a:t>2</a:t>
            </a:fld>
            <a:endParaRPr lang="en-US"/>
          </a:p>
        </p:txBody>
      </p:sp>
    </p:spTree>
    <p:extLst>
      <p:ext uri="{BB962C8B-B14F-4D97-AF65-F5344CB8AC3E}">
        <p14:creationId xmlns:p14="http://schemas.microsoft.com/office/powerpoint/2010/main" val="318333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enough about me. Now the structure of this talk is inspired from </a:t>
            </a:r>
            <a:r>
              <a:rPr lang="en-US" dirty="0" err="1"/>
              <a:t>Matei</a:t>
            </a:r>
            <a:r>
              <a:rPr lang="en-US" dirty="0"/>
              <a:t> </a:t>
            </a:r>
            <a:r>
              <a:rPr lang="en-US" dirty="0" err="1"/>
              <a:t>Zaharia’s</a:t>
            </a:r>
            <a:r>
              <a:rPr lang="en-US" dirty="0"/>
              <a:t> keynote from the 2018 Spark AI Summit. </a:t>
            </a:r>
            <a:r>
              <a:rPr lang="en-US" dirty="0" err="1"/>
              <a:t>Matei</a:t>
            </a:r>
            <a:r>
              <a:rPr lang="en-US" dirty="0"/>
              <a:t> developed the </a:t>
            </a:r>
            <a:r>
              <a:rPr lang="en-US" dirty="0" err="1"/>
              <a:t>mlflow</a:t>
            </a:r>
            <a:r>
              <a:rPr lang="en-US" dirty="0"/>
              <a:t> project, along with Apache Spark, Mesos and wrote the scheduler in Apache Hadoop so yea, he’s a pretty incredible guy.</a:t>
            </a:r>
          </a:p>
          <a:p>
            <a:endParaRPr lang="en-US" dirty="0"/>
          </a:p>
          <a:p>
            <a:r>
              <a:rPr lang="en-US" dirty="0"/>
              <a:t>First we will start off with a motivation for why </a:t>
            </a:r>
            <a:r>
              <a:rPr lang="en-US" dirty="0" err="1"/>
              <a:t>MLFlow</a:t>
            </a:r>
            <a:r>
              <a:rPr lang="en-US" dirty="0"/>
              <a:t> was developed and what it is.</a:t>
            </a:r>
          </a:p>
          <a:p>
            <a:endParaRPr lang="en-US" dirty="0"/>
          </a:p>
          <a:p>
            <a:r>
              <a:rPr lang="en-US" dirty="0"/>
              <a:t>I’ll then discuss the design philosophy around how </a:t>
            </a:r>
            <a:r>
              <a:rPr lang="en-US" dirty="0" err="1"/>
              <a:t>mlflow</a:t>
            </a:r>
            <a:r>
              <a:rPr lang="en-US" dirty="0"/>
              <a:t> was designed.</a:t>
            </a:r>
          </a:p>
          <a:p>
            <a:endParaRPr lang="en-US" dirty="0"/>
          </a:p>
          <a:p>
            <a:r>
              <a:rPr lang="en-US" dirty="0" err="1"/>
              <a:t>Mlflow</a:t>
            </a:r>
            <a:r>
              <a:rPr lang="en-US" dirty="0"/>
              <a:t> has 3 components which we will dive deeper into</a:t>
            </a:r>
          </a:p>
          <a:p>
            <a:endParaRPr lang="en-US" dirty="0"/>
          </a:p>
          <a:p>
            <a:r>
              <a:rPr lang="en-US" dirty="0"/>
              <a:t>Then we will finally end with a live demo using the </a:t>
            </a:r>
            <a:r>
              <a:rPr lang="en-US" dirty="0" err="1"/>
              <a:t>Mlflow</a:t>
            </a:r>
            <a:r>
              <a:rPr lang="en-US" dirty="0"/>
              <a:t> R API (hopefully this works)</a:t>
            </a:r>
          </a:p>
          <a:p>
            <a:endParaRPr lang="en-US" dirty="0"/>
          </a:p>
          <a:p>
            <a:r>
              <a:rPr lang="en-US" dirty="0"/>
              <a:t>Finally we can do some Q&amp;A where you guys can ask some questions and hopefully I can answer them :P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who here has been or currently involved in Machine Learning development?</a:t>
            </a:r>
          </a:p>
        </p:txBody>
      </p:sp>
      <p:sp>
        <p:nvSpPr>
          <p:cNvPr id="4" name="Slide Number Placeholder 3"/>
          <p:cNvSpPr>
            <a:spLocks noGrp="1"/>
          </p:cNvSpPr>
          <p:nvPr>
            <p:ph type="sldNum" sz="quarter" idx="5"/>
          </p:nvPr>
        </p:nvSpPr>
        <p:spPr/>
        <p:txBody>
          <a:bodyPr/>
          <a:lstStyle/>
          <a:p>
            <a:fld id="{15A82908-5A75-D748-8A2B-BC7B812247F9}" type="slidenum">
              <a:rPr lang="en-US" smtClean="0"/>
              <a:t>3</a:t>
            </a:fld>
            <a:endParaRPr lang="en-US"/>
          </a:p>
        </p:txBody>
      </p:sp>
    </p:spTree>
    <p:extLst>
      <p:ext uri="{BB962C8B-B14F-4D97-AF65-F5344CB8AC3E}">
        <p14:creationId xmlns:p14="http://schemas.microsoft.com/office/powerpoint/2010/main" val="1605146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we all know that machine learning development is complex. Because other than the usual concerns and complexities of software development, ML development has its own challenges, many of which at Quantiful I have had to deal with myself. </a:t>
            </a:r>
          </a:p>
          <a:p>
            <a:endParaRPr lang="en-US" dirty="0"/>
          </a:p>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4</a:t>
            </a:fld>
            <a:endParaRPr lang="en-US"/>
          </a:p>
        </p:txBody>
      </p:sp>
    </p:spTree>
    <p:extLst>
      <p:ext uri="{BB962C8B-B14F-4D97-AF65-F5344CB8AC3E}">
        <p14:creationId xmlns:p14="http://schemas.microsoft.com/office/powerpoint/2010/main" val="1781722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break that down, everyone is familiar with this typical ML flow diagram.</a:t>
            </a:r>
          </a:p>
          <a:p>
            <a:endParaRPr lang="en-US" dirty="0"/>
          </a:p>
          <a:p>
            <a:r>
              <a:rPr lang="en-US" dirty="0"/>
              <a:t>First of you start off with your data which is stored in some storage facility. Now depending on your stack, scale, clients or </a:t>
            </a:r>
            <a:r>
              <a:rPr lang="en-US" dirty="0" err="1"/>
              <a:t>organisation</a:t>
            </a:r>
            <a:r>
              <a:rPr lang="en-US" dirty="0"/>
              <a:t> your datasets may be stored in a variety of storage platforms and in different formats ranging from AWS S3, to a </a:t>
            </a:r>
            <a:r>
              <a:rPr lang="en-US" dirty="0" err="1"/>
              <a:t>kafka</a:t>
            </a:r>
            <a:r>
              <a:rPr lang="en-US" dirty="0"/>
              <a:t> stream and for simple research projects maybe just csv files</a:t>
            </a:r>
          </a:p>
          <a:p>
            <a:endParaRPr lang="en-US" dirty="0"/>
          </a:p>
          <a:p>
            <a:r>
              <a:rPr lang="en-US" dirty="0"/>
              <a:t>Now once you’ve ingested and stored your data, there are many tools with which you can prepare your data, every data company must be very familiar with R vs Python debate.</a:t>
            </a:r>
          </a:p>
          <a:p>
            <a:endParaRPr lang="en-US" dirty="0"/>
          </a:p>
          <a:p>
            <a:r>
              <a:rPr lang="en-US" dirty="0"/>
              <a:t>Also in ML  development, an extra challenge we face is from the “no-free-lunch theorem”- essentially there is no one best model for all your problems. As such you want to try out different tools too see which best suit your specific problem. For example, you might want to try an </a:t>
            </a:r>
            <a:r>
              <a:rPr lang="en-US" dirty="0" err="1"/>
              <a:t>XGBoost</a:t>
            </a:r>
            <a:r>
              <a:rPr lang="en-US" dirty="0"/>
              <a:t> model and then after some experimentation a few weeks later that you actually want to implement something from </a:t>
            </a:r>
            <a:r>
              <a:rPr lang="en-US" dirty="0" err="1"/>
              <a:t>tensorflow</a:t>
            </a:r>
            <a:r>
              <a:rPr lang="en-US" dirty="0"/>
              <a:t>.</a:t>
            </a:r>
          </a:p>
          <a:p>
            <a:endParaRPr lang="en-US" dirty="0"/>
          </a:p>
          <a:p>
            <a:r>
              <a:rPr lang="en-US" dirty="0"/>
              <a:t>Once we have a model there are also many ways to put things in production with different deployment technologies.</a:t>
            </a:r>
          </a:p>
          <a:p>
            <a:endParaRPr lang="en-US" dirty="0"/>
          </a:p>
          <a:p>
            <a:r>
              <a:rPr lang="en-US" dirty="0"/>
              <a:t>So the major challenge you can probably guess here is that there is a massive toolkit, that each person in the machine learning development cycle will want to play with and experiment with.</a:t>
            </a:r>
          </a:p>
          <a:p>
            <a:endParaRPr lang="en-US" dirty="0"/>
          </a:p>
          <a:p>
            <a:r>
              <a:rPr lang="en-US" dirty="0"/>
              <a:t>The next major challenge, is many of these steps require tuning. For example we might want to try different features in our design matrix, tune our parameters for a specific model or test our old experiments on new data. A huge challenge we face here is that we want to track our results in a meaningful way. At Quantiful for example we run 100s or 1000s of experiments every day and we need to be able to see what parameters, what model, what features were tested in each one.</a:t>
            </a:r>
          </a:p>
          <a:p>
            <a:endParaRPr lang="en-US" dirty="0"/>
          </a:p>
          <a:p>
            <a:r>
              <a:rPr lang="en-US" dirty="0"/>
              <a:t>This leads into the challenge of reproducibility. </a:t>
            </a:r>
            <a:r>
              <a:rPr lang="en-NZ" sz="1200" b="0" i="0" kern="1200" dirty="0">
                <a:solidFill>
                  <a:schemeClr val="tx1"/>
                </a:solidFill>
                <a:effectLst/>
                <a:latin typeface="+mn-lt"/>
                <a:ea typeface="+mn-ea"/>
                <a:cs typeface="+mn-cs"/>
              </a:rPr>
              <a:t>Without detailed tracking, teams often have trouble getting the same code to work again. Whether you are a data scientist passing your training code to an engineer for use in production, or you are going back to your past work to debug a problem, reproducing steps of the ML workflow is critical.</a:t>
            </a:r>
            <a:endParaRPr lang="en-US" dirty="0"/>
          </a:p>
          <a:p>
            <a:endParaRPr lang="en-US" dirty="0"/>
          </a:p>
          <a:p>
            <a:r>
              <a:rPr lang="en-US" dirty="0"/>
              <a:t>Especially considering each experiment can take hours to days to train, tracking results can prove to be very challenging.</a:t>
            </a:r>
          </a:p>
          <a:p>
            <a:endParaRPr lang="en-US" dirty="0"/>
          </a:p>
          <a:p>
            <a:r>
              <a:rPr lang="en-US" dirty="0"/>
              <a:t>The next problem is scale: A lot of problems generate A LOT of data. Often storage formats will change, or you want to prepare large amounts of data, each experiment also generates lots of data. As such this makes deploying and exchanging models challenging.</a:t>
            </a:r>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15A82908-5A75-D748-8A2B-BC7B812247F9}" type="slidenum">
              <a:rPr lang="en-US" smtClean="0"/>
              <a:t>5</a:t>
            </a:fld>
            <a:endParaRPr lang="en-US"/>
          </a:p>
        </p:txBody>
      </p:sp>
    </p:spTree>
    <p:extLst>
      <p:ext uri="{BB962C8B-B14F-4D97-AF65-F5344CB8AC3E}">
        <p14:creationId xmlns:p14="http://schemas.microsoft.com/office/powerpoint/2010/main" val="1419650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you’re probably wondering that this is such a common problem that there should be something to manage this.  Now big tech companies </a:t>
            </a:r>
          </a:p>
        </p:txBody>
      </p:sp>
      <p:sp>
        <p:nvSpPr>
          <p:cNvPr id="4" name="Slide Number Placeholder 3"/>
          <p:cNvSpPr>
            <a:spLocks noGrp="1"/>
          </p:cNvSpPr>
          <p:nvPr>
            <p:ph type="sldNum" sz="quarter" idx="5"/>
          </p:nvPr>
        </p:nvSpPr>
        <p:spPr/>
        <p:txBody>
          <a:bodyPr/>
          <a:lstStyle/>
          <a:p>
            <a:fld id="{15A82908-5A75-D748-8A2B-BC7B812247F9}" type="slidenum">
              <a:rPr lang="en-US" smtClean="0"/>
              <a:t>6</a:t>
            </a:fld>
            <a:endParaRPr lang="en-US"/>
          </a:p>
        </p:txBody>
      </p:sp>
    </p:spTree>
    <p:extLst>
      <p:ext uri="{BB962C8B-B14F-4D97-AF65-F5344CB8AC3E}">
        <p14:creationId xmlns:p14="http://schemas.microsoft.com/office/powerpoint/2010/main" val="411994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7</a:t>
            </a:fld>
            <a:endParaRPr lang="en-US"/>
          </a:p>
        </p:txBody>
      </p:sp>
    </p:spTree>
    <p:extLst>
      <p:ext uri="{BB962C8B-B14F-4D97-AF65-F5344CB8AC3E}">
        <p14:creationId xmlns:p14="http://schemas.microsoft.com/office/powerpoint/2010/main" val="2419467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is inspired by existing ML platforms, but it is designed to be </a:t>
            </a:r>
            <a:r>
              <a:rPr lang="en-NZ" sz="1200" b="0" i="1" kern="1200" dirty="0">
                <a:solidFill>
                  <a:schemeClr val="tx1"/>
                </a:solidFill>
                <a:effectLst/>
                <a:latin typeface="+mn-lt"/>
                <a:ea typeface="+mn-ea"/>
                <a:cs typeface="+mn-cs"/>
              </a:rPr>
              <a:t>open</a:t>
            </a:r>
            <a:r>
              <a:rPr lang="en-NZ" sz="1200" b="0" i="0" kern="1200" dirty="0">
                <a:solidFill>
                  <a:schemeClr val="tx1"/>
                </a:solidFill>
                <a:effectLst/>
                <a:latin typeface="+mn-lt"/>
                <a:ea typeface="+mn-ea"/>
                <a:cs typeface="+mn-cs"/>
              </a:rPr>
              <a:t> in two senses:</a:t>
            </a:r>
          </a:p>
          <a:p>
            <a:br>
              <a:rPr lang="en-NZ" sz="1200" b="0" i="0" kern="1200" dirty="0">
                <a:solidFill>
                  <a:schemeClr val="tx1"/>
                </a:solidFill>
                <a:effectLst/>
                <a:latin typeface="+mn-lt"/>
                <a:ea typeface="+mn-ea"/>
                <a:cs typeface="+mn-cs"/>
              </a:rPr>
            </a:br>
            <a:endParaRPr lang="en-NZ" sz="1200" b="0" i="0" kern="1200" dirty="0">
              <a:solidFill>
                <a:schemeClr val="tx1"/>
              </a:solidFill>
              <a:effectLst/>
              <a:latin typeface="+mn-lt"/>
              <a:ea typeface="+mn-ea"/>
              <a:cs typeface="+mn-cs"/>
            </a:endParaRPr>
          </a:p>
          <a:p>
            <a:r>
              <a:rPr lang="en-NZ" sz="1200" b="1" i="0" kern="1200" dirty="0">
                <a:solidFill>
                  <a:schemeClr val="tx1"/>
                </a:solidFill>
                <a:effectLst/>
                <a:latin typeface="+mn-lt"/>
                <a:ea typeface="+mn-ea"/>
                <a:cs typeface="+mn-cs"/>
              </a:rPr>
              <a:t>Open interface:</a:t>
            </a:r>
            <a:r>
              <a:rPr lang="en-NZ" sz="1200" b="0" i="0" kern="1200" dirty="0">
                <a:solidFill>
                  <a:schemeClr val="tx1"/>
                </a:solidFill>
                <a:effectLst/>
                <a:latin typeface="+mn-lt"/>
                <a:ea typeface="+mn-ea"/>
                <a:cs typeface="+mn-cs"/>
              </a:rPr>
              <a:t>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is designed to work with any ML library, algorithm, deployment tool or language. It’s built around REST APIs and simple data formats (e.g., a model can be viewed as a lambda function) that can be used from a variety of tools, instead of only providing a small set of built-in functionality. </a:t>
            </a:r>
          </a:p>
          <a:p>
            <a:endParaRPr lang="en-NZ" sz="1200" b="0" i="0" kern="1200" dirty="0">
              <a:solidFill>
                <a:schemeClr val="tx1"/>
              </a:solidFill>
              <a:effectLst/>
              <a:latin typeface="+mn-lt"/>
              <a:ea typeface="+mn-ea"/>
              <a:cs typeface="+mn-cs"/>
            </a:endParaRPr>
          </a:p>
          <a:p>
            <a:r>
              <a:rPr lang="en-NZ" sz="1200" b="1" i="0" kern="1200" dirty="0">
                <a:solidFill>
                  <a:schemeClr val="tx1"/>
                </a:solidFill>
                <a:effectLst/>
                <a:latin typeface="+mn-lt"/>
                <a:ea typeface="+mn-ea"/>
                <a:cs typeface="+mn-cs"/>
              </a:rPr>
              <a:t>Open Source</a:t>
            </a:r>
          </a:p>
          <a:p>
            <a:endParaRPr lang="en-NZ" sz="1200" b="0" i="0" kern="1200" dirty="0">
              <a:solidFill>
                <a:schemeClr val="tx1"/>
              </a:solidFill>
              <a:effectLst/>
              <a:latin typeface="+mn-lt"/>
              <a:ea typeface="+mn-ea"/>
              <a:cs typeface="+mn-cs"/>
            </a:endParaRPr>
          </a:p>
          <a:p>
            <a:endParaRPr lang="en-NZ" sz="1200" b="0" i="0" kern="1200" dirty="0">
              <a:solidFill>
                <a:schemeClr val="tx1"/>
              </a:solidFill>
              <a:effectLst/>
              <a:latin typeface="+mn-lt"/>
              <a:ea typeface="+mn-ea"/>
              <a:cs typeface="+mn-cs"/>
            </a:endParaRPr>
          </a:p>
          <a:p>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Tracking is an API and UI for logging parameters, code versions, metrics and output files when running your machine learning code to later visualize them. With a few simple lines of code, you can track parameters, metrics, and </a:t>
            </a:r>
            <a:r>
              <a:rPr lang="en-NZ" sz="1200" b="0" i="0" kern="1200" dirty="0" err="1">
                <a:solidFill>
                  <a:schemeClr val="tx1"/>
                </a:solidFill>
                <a:effectLst/>
                <a:latin typeface="+mn-lt"/>
                <a:ea typeface="+mn-ea"/>
                <a:cs typeface="+mn-cs"/>
              </a:rPr>
              <a:t>artifacts</a:t>
            </a:r>
            <a:r>
              <a:rPr lang="en-NZ" sz="1200" b="0" i="0" kern="1200" dirty="0">
                <a:solidFill>
                  <a:schemeClr val="tx1"/>
                </a:solidFill>
                <a:effectLst/>
                <a:latin typeface="+mn-lt"/>
                <a:ea typeface="+mn-ea"/>
                <a:cs typeface="+mn-cs"/>
              </a:rPr>
              <a:t>:</a:t>
            </a:r>
          </a:p>
          <a:p>
            <a:br>
              <a:rPr lang="en-NZ" dirty="0"/>
            </a:b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Projects provide a standard format for packaging reusable data science code. Each project is simply a directory with code or a Git repository, and uses a descriptor file to specify its dependencies and how to run the code. A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Project is defined by a simple YAML file called </a:t>
            </a:r>
            <a:r>
              <a:rPr lang="en-NZ" sz="1200" b="0" i="0" kern="1200" dirty="0" err="1">
                <a:solidFill>
                  <a:schemeClr val="tx1"/>
                </a:solidFill>
                <a:effectLst/>
                <a:latin typeface="+mn-lt"/>
                <a:ea typeface="+mn-ea"/>
                <a:cs typeface="+mn-cs"/>
              </a:rPr>
              <a:t>MLproject</a:t>
            </a:r>
            <a:r>
              <a:rPr lang="en-NZ" sz="1200" b="0" i="0" kern="1200" dirty="0">
                <a:solidFill>
                  <a:schemeClr val="tx1"/>
                </a:solidFill>
                <a:effectLst/>
                <a:latin typeface="+mn-lt"/>
                <a:ea typeface="+mn-ea"/>
                <a:cs typeface="+mn-cs"/>
              </a:rPr>
              <a:t>. Projects can specify their dependencies through a </a:t>
            </a:r>
            <a:r>
              <a:rPr lang="en-NZ" sz="1200" b="0" i="0" kern="1200" dirty="0" err="1">
                <a:solidFill>
                  <a:schemeClr val="tx1"/>
                </a:solidFill>
                <a:effectLst/>
                <a:latin typeface="+mn-lt"/>
                <a:ea typeface="+mn-ea"/>
                <a:cs typeface="+mn-cs"/>
              </a:rPr>
              <a:t>Conda</a:t>
            </a:r>
            <a:r>
              <a:rPr lang="en-NZ" sz="1200" b="0" i="0" kern="1200" dirty="0">
                <a:solidFill>
                  <a:schemeClr val="tx1"/>
                </a:solidFill>
                <a:effectLst/>
                <a:latin typeface="+mn-lt"/>
                <a:ea typeface="+mn-ea"/>
                <a:cs typeface="+mn-cs"/>
              </a:rPr>
              <a:t> environment. A project may also have multiple entry points for invoking runs, with named parameters. You can run projects using the mlflow run command-line tool, either from local files or from a Git repository.</a:t>
            </a:r>
          </a:p>
          <a:p>
            <a:endParaRPr lang="en-NZ" sz="1200" b="0" i="0" kern="1200" dirty="0">
              <a:solidFill>
                <a:schemeClr val="tx1"/>
              </a:solidFill>
              <a:effectLst/>
              <a:latin typeface="+mn-lt"/>
              <a:ea typeface="+mn-ea"/>
              <a:cs typeface="+mn-cs"/>
            </a:endParaRPr>
          </a:p>
          <a:p>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models</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Coupled with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Tracking,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Projects provides great tools for reproducibility, extensibility, and experimentation.</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The final aspect of Mlflow is models. Models provides a convention for packaging machine learning models from different formats called flavours into one tool. </a:t>
            </a:r>
            <a:br>
              <a:rPr lang="en-NZ" dirty="0"/>
            </a:br>
            <a:endParaRPr lang="en-NZ" sz="1200" b="0" i="0" kern="1200" dirty="0">
              <a:solidFill>
                <a:schemeClr val="tx1"/>
              </a:solidFill>
              <a:effectLst/>
              <a:latin typeface="+mn-lt"/>
              <a:ea typeface="+mn-ea"/>
              <a:cs typeface="+mn-cs"/>
            </a:endParaRPr>
          </a:p>
          <a:p>
            <a:br>
              <a:rPr lang="en-NZ" dirty="0"/>
            </a:br>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8</a:t>
            </a:fld>
            <a:endParaRPr lang="en-US"/>
          </a:p>
        </p:txBody>
      </p:sp>
    </p:spTree>
    <p:extLst>
      <p:ext uri="{BB962C8B-B14F-4D97-AF65-F5344CB8AC3E}">
        <p14:creationId xmlns:p14="http://schemas.microsoft.com/office/powerpoint/2010/main" val="2355460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9</a:t>
            </a:fld>
            <a:endParaRPr lang="en-US"/>
          </a:p>
        </p:txBody>
      </p:sp>
    </p:spTree>
    <p:extLst>
      <p:ext uri="{BB962C8B-B14F-4D97-AF65-F5344CB8AC3E}">
        <p14:creationId xmlns:p14="http://schemas.microsoft.com/office/powerpoint/2010/main" val="633358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EBAB-5310-5048-BBE8-C3171EC6A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C5EA63-483E-4F42-9414-B30097ADC8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4D680F-A736-324D-8BA9-BC13C85BCA4C}"/>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5" name="Footer Placeholder 4">
            <a:extLst>
              <a:ext uri="{FF2B5EF4-FFF2-40B4-BE49-F238E27FC236}">
                <a16:creationId xmlns:a16="http://schemas.microsoft.com/office/drawing/2014/main" id="{0F248758-CCB9-3F43-868E-C228311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E3822-C0FA-9548-B38F-DC0791DEBA85}"/>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4157408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D79E-7FC5-704F-898A-843B6CB1EA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5F41E4-9DF2-6545-BB02-0BCE7841FD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5D1C4-2D09-384B-A091-5B780BBB3464}"/>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5" name="Footer Placeholder 4">
            <a:extLst>
              <a:ext uri="{FF2B5EF4-FFF2-40B4-BE49-F238E27FC236}">
                <a16:creationId xmlns:a16="http://schemas.microsoft.com/office/drawing/2014/main" id="{F51593E9-608D-8842-874B-0F322E418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18C8A-BB93-B245-B0D7-B5E938347440}"/>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80171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9BB744-B415-F84E-848F-6B1A2B3077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9FD399-ADF9-A443-A0D6-BAB31DC77A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E9EF8-76AC-8442-8C6C-384F22BA2461}"/>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5" name="Footer Placeholder 4">
            <a:extLst>
              <a:ext uri="{FF2B5EF4-FFF2-40B4-BE49-F238E27FC236}">
                <a16:creationId xmlns:a16="http://schemas.microsoft.com/office/drawing/2014/main" id="{60B49505-683D-794F-A07A-A8925AC45F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324FE-2476-C84D-BADF-383334D1EB08}"/>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284706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3261-BD24-CB42-AC30-71A87C4713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2F1D9-0514-8D4E-BC2A-6DAA0AAA12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8DE5E-1DFB-0B48-90B7-0774F1A02866}"/>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5" name="Footer Placeholder 4">
            <a:extLst>
              <a:ext uri="{FF2B5EF4-FFF2-40B4-BE49-F238E27FC236}">
                <a16:creationId xmlns:a16="http://schemas.microsoft.com/office/drawing/2014/main" id="{E0DEC374-44F2-AA47-B41C-1239EBC5E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AADA8-F05C-464A-A137-459809B2E239}"/>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2429352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BD2-347A-3345-91FD-FD68DAD5D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7896EE-0113-5A47-ADD4-7F101CF335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8DD0C1-4A41-D34D-A054-CA52AF787B49}"/>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5" name="Footer Placeholder 4">
            <a:extLst>
              <a:ext uri="{FF2B5EF4-FFF2-40B4-BE49-F238E27FC236}">
                <a16:creationId xmlns:a16="http://schemas.microsoft.com/office/drawing/2014/main" id="{5D4796D8-07A6-6F49-9FCD-671CA3A97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28C01-A659-7847-98FB-13BD55462D68}"/>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97987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DA11-BA08-7A42-A767-E2D55E580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80FE38-2334-5D48-A6A9-30EFCAD75F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37B9EA-6666-5D40-8696-4A55DA51AF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FADF27-8F2B-914B-A3D3-3F7962D7C364}"/>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6" name="Footer Placeholder 5">
            <a:extLst>
              <a:ext uri="{FF2B5EF4-FFF2-40B4-BE49-F238E27FC236}">
                <a16:creationId xmlns:a16="http://schemas.microsoft.com/office/drawing/2014/main" id="{142A4C48-2D05-2A49-832E-9342476B8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0E46B1-8DA2-5745-977B-F3F8A7A771AD}"/>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529446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829F-AFD2-154C-A11A-FF658BF660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40561A-D1A9-FC49-BB39-6643F4B0B9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CB91A95-73BA-5A47-B21F-47D10B1870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7C235-37C5-884C-B8AE-C4B67C388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029923-659F-D64F-AC38-30BE9FBC2F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22E232-D219-D44E-ABD2-18A0DA144A09}"/>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8" name="Footer Placeholder 7">
            <a:extLst>
              <a:ext uri="{FF2B5EF4-FFF2-40B4-BE49-F238E27FC236}">
                <a16:creationId xmlns:a16="http://schemas.microsoft.com/office/drawing/2014/main" id="{6A418AF3-1572-D74F-89CD-0EE4F4745E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698326-5131-F140-A2D3-1A8167A1320F}"/>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489414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6D75-E509-EA40-8BAC-CF25503B00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687C66-E362-0246-9D9B-1D6C3111F4E2}"/>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4" name="Footer Placeholder 3">
            <a:extLst>
              <a:ext uri="{FF2B5EF4-FFF2-40B4-BE49-F238E27FC236}">
                <a16:creationId xmlns:a16="http://schemas.microsoft.com/office/drawing/2014/main" id="{4F3389CF-72EC-BD47-B756-038A9F14C6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701FBB-6385-664E-9B24-BA84AB9A2AA5}"/>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721209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5F4BD5-3D6C-2346-AF42-381C366F81A4}"/>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3" name="Footer Placeholder 2">
            <a:extLst>
              <a:ext uri="{FF2B5EF4-FFF2-40B4-BE49-F238E27FC236}">
                <a16:creationId xmlns:a16="http://schemas.microsoft.com/office/drawing/2014/main" id="{BB34BD3E-CE4B-A94D-83F3-082F59F88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E7E91E-6826-1147-B5D3-5E0B5DF3FC67}"/>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68116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871D-B5E7-B240-8509-00CDFD3140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A44F91-7109-E34D-8D53-341B9B4BE7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C2145-C479-6A4A-AC9F-2F337A4ED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A1E662-52F5-5641-B75B-2FB62B1BB03A}"/>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6" name="Footer Placeholder 5">
            <a:extLst>
              <a:ext uri="{FF2B5EF4-FFF2-40B4-BE49-F238E27FC236}">
                <a16:creationId xmlns:a16="http://schemas.microsoft.com/office/drawing/2014/main" id="{4BB0AE82-AEF7-BB4B-AAC6-6809C6B09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E69FB-BF89-DD4C-98DC-2AE8E02557FF}"/>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220669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ABFF-6492-CF44-9173-B458FCE01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C66D51-81A5-A749-948B-ADDB7391DF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14DF07-C715-EB42-A14B-684710F25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AC2B6B-FF29-2F4E-A349-09781ECD8BA7}"/>
              </a:ext>
            </a:extLst>
          </p:cNvPr>
          <p:cNvSpPr>
            <a:spLocks noGrp="1"/>
          </p:cNvSpPr>
          <p:nvPr>
            <p:ph type="dt" sz="half" idx="10"/>
          </p:nvPr>
        </p:nvSpPr>
        <p:spPr/>
        <p:txBody>
          <a:bodyPr/>
          <a:lstStyle/>
          <a:p>
            <a:fld id="{684B597E-A148-324D-AF8C-B6BED5F2D525}" type="datetimeFigureOut">
              <a:rPr lang="en-US" smtClean="0"/>
              <a:t>9/18/19</a:t>
            </a:fld>
            <a:endParaRPr lang="en-US"/>
          </a:p>
        </p:txBody>
      </p:sp>
      <p:sp>
        <p:nvSpPr>
          <p:cNvPr id="6" name="Footer Placeholder 5">
            <a:extLst>
              <a:ext uri="{FF2B5EF4-FFF2-40B4-BE49-F238E27FC236}">
                <a16:creationId xmlns:a16="http://schemas.microsoft.com/office/drawing/2014/main" id="{0D1A3F46-2E76-5B49-A0C4-351C59E1C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F4042-E2E3-F04F-8427-42405B734479}"/>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47804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42B22-78CA-9C42-BD14-768C4375F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37E71D-551F-A347-AA8C-CA6718A476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6A6F7-16E5-1349-8125-2BE811086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B597E-A148-324D-AF8C-B6BED5F2D525}" type="datetimeFigureOut">
              <a:rPr lang="en-US" smtClean="0"/>
              <a:t>9/18/19</a:t>
            </a:fld>
            <a:endParaRPr lang="en-US"/>
          </a:p>
        </p:txBody>
      </p:sp>
      <p:sp>
        <p:nvSpPr>
          <p:cNvPr id="5" name="Footer Placeholder 4">
            <a:extLst>
              <a:ext uri="{FF2B5EF4-FFF2-40B4-BE49-F238E27FC236}">
                <a16:creationId xmlns:a16="http://schemas.microsoft.com/office/drawing/2014/main" id="{5FA58D3D-83FB-FC46-A046-9977891770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B4936E-D7A8-894B-81AB-D4C546E9F2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D1AB8-B493-6340-AEEC-EC1F679D52B3}" type="slidenum">
              <a:rPr lang="en-US" smtClean="0"/>
              <a:t>‹#›</a:t>
            </a:fld>
            <a:endParaRPr lang="en-US"/>
          </a:p>
        </p:txBody>
      </p:sp>
      <p:pic>
        <p:nvPicPr>
          <p:cNvPr id="7" name="Picture 6">
            <a:extLst>
              <a:ext uri="{FF2B5EF4-FFF2-40B4-BE49-F238E27FC236}">
                <a16:creationId xmlns:a16="http://schemas.microsoft.com/office/drawing/2014/main" id="{2A703F8E-7084-5942-AFCA-E1BF33EE67B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19396" y="230188"/>
            <a:ext cx="894085" cy="1058785"/>
          </a:xfrm>
          <a:prstGeom prst="rect">
            <a:avLst/>
          </a:prstGeom>
        </p:spPr>
      </p:pic>
    </p:spTree>
    <p:extLst>
      <p:ext uri="{BB962C8B-B14F-4D97-AF65-F5344CB8AC3E}">
        <p14:creationId xmlns:p14="http://schemas.microsoft.com/office/powerpoint/2010/main" val="2442978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tiff"/><Relationship Id="rId13" Type="http://schemas.openxmlformats.org/officeDocument/2006/relationships/image" Target="../media/image8.tiff"/><Relationship Id="rId18" Type="http://schemas.openxmlformats.org/officeDocument/2006/relationships/image" Target="../media/image13.tiff"/><Relationship Id="rId3" Type="http://schemas.openxmlformats.org/officeDocument/2006/relationships/diagramData" Target="../diagrams/data1.xml"/><Relationship Id="rId21" Type="http://schemas.openxmlformats.org/officeDocument/2006/relationships/image" Target="../media/image16.tiff"/><Relationship Id="rId7" Type="http://schemas.microsoft.com/office/2007/relationships/diagramDrawing" Target="../diagrams/drawing1.xml"/><Relationship Id="rId12" Type="http://schemas.openxmlformats.org/officeDocument/2006/relationships/image" Target="../media/image7.tiff"/><Relationship Id="rId17" Type="http://schemas.openxmlformats.org/officeDocument/2006/relationships/image" Target="../media/image12.tiff"/><Relationship Id="rId2" Type="http://schemas.openxmlformats.org/officeDocument/2006/relationships/notesSlide" Target="../notesSlides/notesSlide5.xml"/><Relationship Id="rId16" Type="http://schemas.openxmlformats.org/officeDocument/2006/relationships/image" Target="../media/image11.tiff"/><Relationship Id="rId20"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tiff"/><Relationship Id="rId5" Type="http://schemas.openxmlformats.org/officeDocument/2006/relationships/diagramQuickStyle" Target="../diagrams/quickStyle1.xml"/><Relationship Id="rId15" Type="http://schemas.openxmlformats.org/officeDocument/2006/relationships/image" Target="../media/image10.tiff"/><Relationship Id="rId10" Type="http://schemas.openxmlformats.org/officeDocument/2006/relationships/image" Target="../media/image5.tiff"/><Relationship Id="rId19" Type="http://schemas.openxmlformats.org/officeDocument/2006/relationships/image" Target="../media/image14.tiff"/><Relationship Id="rId4" Type="http://schemas.openxmlformats.org/officeDocument/2006/relationships/diagramLayout" Target="../diagrams/layout1.xml"/><Relationship Id="rId9" Type="http://schemas.openxmlformats.org/officeDocument/2006/relationships/image" Target="../media/image4.tiff"/><Relationship Id="rId14" Type="http://schemas.openxmlformats.org/officeDocument/2006/relationships/image" Target="../media/image9.tiff"/><Relationship Id="rId22"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2D89CD-B9CD-494D-9D89-ABBBAAC9459F}"/>
              </a:ext>
            </a:extLst>
          </p:cNvPr>
          <p:cNvSpPr txBox="1"/>
          <p:nvPr/>
        </p:nvSpPr>
        <p:spPr>
          <a:xfrm>
            <a:off x="394770" y="1689498"/>
            <a:ext cx="9210101" cy="1569660"/>
          </a:xfrm>
          <a:prstGeom prst="rect">
            <a:avLst/>
          </a:prstGeom>
          <a:noFill/>
        </p:spPr>
        <p:txBody>
          <a:bodyPr wrap="square" rtlCol="0">
            <a:spAutoFit/>
          </a:bodyPr>
          <a:lstStyle/>
          <a:p>
            <a:r>
              <a:rPr lang="en-NZ" sz="4800" dirty="0">
                <a:latin typeface="+mj-lt"/>
              </a:rPr>
              <a:t>Building an end-to-end machine learning workflow using</a:t>
            </a:r>
            <a:endParaRPr lang="en-US" sz="4800" dirty="0">
              <a:latin typeface="+mj-lt"/>
            </a:endParaRPr>
          </a:p>
        </p:txBody>
      </p:sp>
      <p:sp>
        <p:nvSpPr>
          <p:cNvPr id="7" name="TextBox 6">
            <a:extLst>
              <a:ext uri="{FF2B5EF4-FFF2-40B4-BE49-F238E27FC236}">
                <a16:creationId xmlns:a16="http://schemas.microsoft.com/office/drawing/2014/main" id="{4341AC78-A443-2D40-8F86-FA594C007DD3}"/>
              </a:ext>
            </a:extLst>
          </p:cNvPr>
          <p:cNvSpPr txBox="1"/>
          <p:nvPr/>
        </p:nvSpPr>
        <p:spPr>
          <a:xfrm>
            <a:off x="394770" y="3416148"/>
            <a:ext cx="6457721" cy="646331"/>
          </a:xfrm>
          <a:prstGeom prst="rect">
            <a:avLst/>
          </a:prstGeom>
          <a:noFill/>
        </p:spPr>
        <p:txBody>
          <a:bodyPr wrap="square" rtlCol="0">
            <a:spAutoFit/>
          </a:bodyPr>
          <a:lstStyle/>
          <a:p>
            <a:r>
              <a:rPr lang="en-NZ" sz="3600" i="1" dirty="0"/>
              <a:t>Model Inception to Deployment</a:t>
            </a:r>
            <a:endParaRPr lang="en-US" sz="8000" i="1" dirty="0">
              <a:latin typeface="+mj-lt"/>
            </a:endParaRPr>
          </a:p>
        </p:txBody>
      </p:sp>
      <p:sp>
        <p:nvSpPr>
          <p:cNvPr id="8" name="TextBox 7">
            <a:extLst>
              <a:ext uri="{FF2B5EF4-FFF2-40B4-BE49-F238E27FC236}">
                <a16:creationId xmlns:a16="http://schemas.microsoft.com/office/drawing/2014/main" id="{370C2280-4B4C-AD47-886B-8370AA09E051}"/>
              </a:ext>
            </a:extLst>
          </p:cNvPr>
          <p:cNvSpPr txBox="1"/>
          <p:nvPr/>
        </p:nvSpPr>
        <p:spPr>
          <a:xfrm>
            <a:off x="9737075" y="5664750"/>
            <a:ext cx="2546734" cy="989438"/>
          </a:xfrm>
          <a:prstGeom prst="rect">
            <a:avLst/>
          </a:prstGeom>
          <a:noFill/>
        </p:spPr>
        <p:txBody>
          <a:bodyPr wrap="square" rtlCol="0">
            <a:spAutoFit/>
          </a:bodyPr>
          <a:lstStyle/>
          <a:p>
            <a:r>
              <a:rPr lang="en-NZ" sz="2800" dirty="0">
                <a:latin typeface="+mj-lt"/>
              </a:rPr>
              <a:t>Vivek Katial</a:t>
            </a:r>
          </a:p>
          <a:p>
            <a:r>
              <a:rPr lang="en-NZ" sz="2800" dirty="0">
                <a:latin typeface="+mj-lt"/>
              </a:rPr>
              <a:t>Data Scientist</a:t>
            </a:r>
            <a:endParaRPr lang="en-US" sz="2800" dirty="0">
              <a:latin typeface="+mj-lt"/>
            </a:endParaRPr>
          </a:p>
        </p:txBody>
      </p:sp>
      <p:pic>
        <p:nvPicPr>
          <p:cNvPr id="10" name="Picture 9" descr="A close up of a sign&#13;&#10;&#13;&#10;Description automatically generated">
            <a:extLst>
              <a:ext uri="{FF2B5EF4-FFF2-40B4-BE49-F238E27FC236}">
                <a16:creationId xmlns:a16="http://schemas.microsoft.com/office/drawing/2014/main" id="{CC710208-6DC7-FF41-B03E-42B6F3245756}"/>
              </a:ext>
            </a:extLst>
          </p:cNvPr>
          <p:cNvPicPr>
            <a:picLocks noChangeAspect="1"/>
          </p:cNvPicPr>
          <p:nvPr/>
        </p:nvPicPr>
        <p:blipFill rotWithShape="1">
          <a:blip r:embed="rId3"/>
          <a:srcRect b="5414"/>
          <a:stretch/>
        </p:blipFill>
        <p:spPr>
          <a:xfrm>
            <a:off x="6353366" y="2387602"/>
            <a:ext cx="2148376" cy="827488"/>
          </a:xfrm>
          <a:prstGeom prst="rect">
            <a:avLst/>
          </a:prstGeom>
        </p:spPr>
      </p:pic>
    </p:spTree>
    <p:extLst>
      <p:ext uri="{BB962C8B-B14F-4D97-AF65-F5344CB8AC3E}">
        <p14:creationId xmlns:p14="http://schemas.microsoft.com/office/powerpoint/2010/main" val="3148910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A73371-929B-E341-9FB4-A41406540579}"/>
              </a:ext>
            </a:extLst>
          </p:cNvPr>
          <p:cNvSpPr>
            <a:spLocks noGrp="1"/>
          </p:cNvSpPr>
          <p:nvPr>
            <p:ph type="title"/>
          </p:nvPr>
        </p:nvSpPr>
        <p:spPr>
          <a:xfrm>
            <a:off x="2285035" y="446148"/>
            <a:ext cx="10515600" cy="1325563"/>
          </a:xfrm>
        </p:spPr>
        <p:txBody>
          <a:bodyPr/>
          <a:lstStyle/>
          <a:p>
            <a:r>
              <a:rPr lang="en-US" dirty="0"/>
              <a:t>	Projects</a:t>
            </a:r>
          </a:p>
        </p:txBody>
      </p:sp>
      <p:pic>
        <p:nvPicPr>
          <p:cNvPr id="5" name="Picture 4" descr="A close up of a sign&#13;&#10;&#13;&#10;Description automatically generated">
            <a:extLst>
              <a:ext uri="{FF2B5EF4-FFF2-40B4-BE49-F238E27FC236}">
                <a16:creationId xmlns:a16="http://schemas.microsoft.com/office/drawing/2014/main" id="{07978C1D-255D-7B49-B546-C3C7D04EACB4}"/>
              </a:ext>
            </a:extLst>
          </p:cNvPr>
          <p:cNvPicPr>
            <a:picLocks noChangeAspect="1"/>
          </p:cNvPicPr>
          <p:nvPr/>
        </p:nvPicPr>
        <p:blipFill rotWithShape="1">
          <a:blip r:embed="rId3"/>
          <a:srcRect b="5414"/>
          <a:stretch/>
        </p:blipFill>
        <p:spPr>
          <a:xfrm>
            <a:off x="1005863" y="614162"/>
            <a:ext cx="2148376" cy="827488"/>
          </a:xfrm>
          <a:prstGeom prst="rect">
            <a:avLst/>
          </a:prstGeom>
        </p:spPr>
      </p:pic>
      <p:sp>
        <p:nvSpPr>
          <p:cNvPr id="6" name="Content Placeholder 2">
            <a:extLst>
              <a:ext uri="{FF2B5EF4-FFF2-40B4-BE49-F238E27FC236}">
                <a16:creationId xmlns:a16="http://schemas.microsoft.com/office/drawing/2014/main" id="{78940B1D-EE30-0945-8FBD-8DD9511B7F72}"/>
              </a:ext>
            </a:extLst>
          </p:cNvPr>
          <p:cNvSpPr>
            <a:spLocks noGrp="1"/>
          </p:cNvSpPr>
          <p:nvPr>
            <p:ph idx="1"/>
          </p:nvPr>
        </p:nvSpPr>
        <p:spPr>
          <a:xfrm>
            <a:off x="838201" y="1825624"/>
            <a:ext cx="4011591" cy="4714071"/>
          </a:xfrm>
        </p:spPr>
        <p:txBody>
          <a:bodyPr>
            <a:normAutofit fontScale="92500" lnSpcReduction="20000"/>
          </a:bodyPr>
          <a:lstStyle/>
          <a:p>
            <a:r>
              <a:rPr lang="en-US" dirty="0"/>
              <a:t>Packing format for reproducible experiments</a:t>
            </a:r>
          </a:p>
          <a:p>
            <a:endParaRPr lang="en-US" dirty="0"/>
          </a:p>
          <a:p>
            <a:r>
              <a:rPr lang="en-NZ" dirty="0"/>
              <a:t>Each project is a directory with code or a Git repository</a:t>
            </a:r>
            <a:br>
              <a:rPr lang="en-NZ" dirty="0"/>
            </a:br>
            <a:endParaRPr lang="en-US" dirty="0"/>
          </a:p>
          <a:p>
            <a:r>
              <a:rPr lang="en-US" dirty="0"/>
              <a:t>Define dependencies for reproducibility through </a:t>
            </a:r>
            <a:r>
              <a:rPr lang="en-US" dirty="0" err="1"/>
              <a:t>conda</a:t>
            </a:r>
            <a:endParaRPr lang="en-US" dirty="0"/>
          </a:p>
          <a:p>
            <a:endParaRPr lang="en-US" dirty="0"/>
          </a:p>
          <a:p>
            <a:r>
              <a:rPr lang="en-US" dirty="0"/>
              <a:t>Execution API to run local or remote projects</a:t>
            </a:r>
          </a:p>
        </p:txBody>
      </p:sp>
      <p:pic>
        <p:nvPicPr>
          <p:cNvPr id="8" name="Picture 7" descr="A screenshot of a cell phone&#13;&#10;&#13;&#10;Description automatically generated">
            <a:extLst>
              <a:ext uri="{FF2B5EF4-FFF2-40B4-BE49-F238E27FC236}">
                <a16:creationId xmlns:a16="http://schemas.microsoft.com/office/drawing/2014/main" id="{D7C4E5BE-D7A9-904B-BBBF-1A41C6781D8D}"/>
              </a:ext>
            </a:extLst>
          </p:cNvPr>
          <p:cNvPicPr>
            <a:picLocks noChangeAspect="1"/>
          </p:cNvPicPr>
          <p:nvPr/>
        </p:nvPicPr>
        <p:blipFill>
          <a:blip r:embed="rId4"/>
          <a:stretch>
            <a:fillRect/>
          </a:stretch>
        </p:blipFill>
        <p:spPr>
          <a:xfrm>
            <a:off x="5108372" y="1980054"/>
            <a:ext cx="6900596" cy="3888309"/>
          </a:xfrm>
          <a:prstGeom prst="rect">
            <a:avLst/>
          </a:prstGeom>
        </p:spPr>
      </p:pic>
    </p:spTree>
    <p:extLst>
      <p:ext uri="{BB962C8B-B14F-4D97-AF65-F5344CB8AC3E}">
        <p14:creationId xmlns:p14="http://schemas.microsoft.com/office/powerpoint/2010/main" val="249211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558415-7183-B24D-8137-C80A7503648C}"/>
              </a:ext>
            </a:extLst>
          </p:cNvPr>
          <p:cNvSpPr>
            <a:spLocks noGrp="1"/>
          </p:cNvSpPr>
          <p:nvPr>
            <p:ph type="title"/>
          </p:nvPr>
        </p:nvSpPr>
        <p:spPr>
          <a:xfrm>
            <a:off x="2285035" y="446148"/>
            <a:ext cx="10515600" cy="1325563"/>
          </a:xfrm>
        </p:spPr>
        <p:txBody>
          <a:bodyPr/>
          <a:lstStyle/>
          <a:p>
            <a:r>
              <a:rPr lang="en-US" dirty="0"/>
              <a:t>	Models</a:t>
            </a:r>
          </a:p>
        </p:txBody>
      </p:sp>
      <p:pic>
        <p:nvPicPr>
          <p:cNvPr id="5" name="Picture 4" descr="A close up of a sign&#13;&#10;&#13;&#10;Description automatically generated">
            <a:extLst>
              <a:ext uri="{FF2B5EF4-FFF2-40B4-BE49-F238E27FC236}">
                <a16:creationId xmlns:a16="http://schemas.microsoft.com/office/drawing/2014/main" id="{1015F909-3E0E-E44E-BFAF-88AEBC102C9C}"/>
              </a:ext>
            </a:extLst>
          </p:cNvPr>
          <p:cNvPicPr>
            <a:picLocks noChangeAspect="1"/>
          </p:cNvPicPr>
          <p:nvPr/>
        </p:nvPicPr>
        <p:blipFill rotWithShape="1">
          <a:blip r:embed="rId3"/>
          <a:srcRect b="5414"/>
          <a:stretch/>
        </p:blipFill>
        <p:spPr>
          <a:xfrm>
            <a:off x="1005863" y="614162"/>
            <a:ext cx="2148376" cy="827488"/>
          </a:xfrm>
          <a:prstGeom prst="rect">
            <a:avLst/>
          </a:prstGeom>
        </p:spPr>
      </p:pic>
      <p:sp>
        <p:nvSpPr>
          <p:cNvPr id="6" name="Content Placeholder 2">
            <a:extLst>
              <a:ext uri="{FF2B5EF4-FFF2-40B4-BE49-F238E27FC236}">
                <a16:creationId xmlns:a16="http://schemas.microsoft.com/office/drawing/2014/main" id="{A008838F-7DD0-FE48-B2BE-038FC1CE657A}"/>
              </a:ext>
            </a:extLst>
          </p:cNvPr>
          <p:cNvSpPr>
            <a:spLocks noGrp="1"/>
          </p:cNvSpPr>
          <p:nvPr>
            <p:ph idx="1"/>
          </p:nvPr>
        </p:nvSpPr>
        <p:spPr>
          <a:xfrm>
            <a:off x="838201" y="1825624"/>
            <a:ext cx="4335683" cy="4418213"/>
          </a:xfrm>
        </p:spPr>
        <p:txBody>
          <a:bodyPr>
            <a:normAutofit/>
          </a:bodyPr>
          <a:lstStyle/>
          <a:p>
            <a:r>
              <a:rPr lang="en-US" dirty="0"/>
              <a:t>Packing format for ML models</a:t>
            </a:r>
            <a:br>
              <a:rPr lang="en-NZ" dirty="0"/>
            </a:br>
            <a:endParaRPr lang="en-US" dirty="0"/>
          </a:p>
          <a:p>
            <a:r>
              <a:rPr lang="en-US" dirty="0"/>
              <a:t>Define dependencies for reproducibility through </a:t>
            </a:r>
            <a:r>
              <a:rPr lang="en-US" dirty="0" err="1"/>
              <a:t>MLProject</a:t>
            </a:r>
            <a:br>
              <a:rPr lang="en-US" dirty="0"/>
            </a:br>
            <a:endParaRPr lang="en-US" dirty="0"/>
          </a:p>
          <a:p>
            <a:r>
              <a:rPr lang="en-US" dirty="0"/>
              <a:t>Deployment API to make results easily viewable anywhere</a:t>
            </a:r>
          </a:p>
        </p:txBody>
      </p:sp>
      <p:pic>
        <p:nvPicPr>
          <p:cNvPr id="8" name="Picture 7" descr="A screenshot of a cell phone&#13;&#10;&#13;&#10;Description automatically generated">
            <a:extLst>
              <a:ext uri="{FF2B5EF4-FFF2-40B4-BE49-F238E27FC236}">
                <a16:creationId xmlns:a16="http://schemas.microsoft.com/office/drawing/2014/main" id="{2F5C3102-C0A4-404F-9706-0875756DCE21}"/>
              </a:ext>
            </a:extLst>
          </p:cNvPr>
          <p:cNvPicPr>
            <a:picLocks noChangeAspect="1"/>
          </p:cNvPicPr>
          <p:nvPr/>
        </p:nvPicPr>
        <p:blipFill>
          <a:blip r:embed="rId4"/>
          <a:stretch>
            <a:fillRect/>
          </a:stretch>
        </p:blipFill>
        <p:spPr>
          <a:xfrm>
            <a:off x="5990461" y="2318714"/>
            <a:ext cx="4864100" cy="2984500"/>
          </a:xfrm>
          <a:prstGeom prst="rect">
            <a:avLst/>
          </a:prstGeom>
        </p:spPr>
      </p:pic>
    </p:spTree>
    <p:extLst>
      <p:ext uri="{BB962C8B-B14F-4D97-AF65-F5344CB8AC3E}">
        <p14:creationId xmlns:p14="http://schemas.microsoft.com/office/powerpoint/2010/main" val="142399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3556C2-2553-D24F-AF6B-176C0FCFE36C}"/>
              </a:ext>
            </a:extLst>
          </p:cNvPr>
          <p:cNvSpPr txBox="1"/>
          <p:nvPr/>
        </p:nvSpPr>
        <p:spPr>
          <a:xfrm>
            <a:off x="1672727" y="2644170"/>
            <a:ext cx="9210101" cy="830997"/>
          </a:xfrm>
          <a:prstGeom prst="rect">
            <a:avLst/>
          </a:prstGeom>
          <a:noFill/>
        </p:spPr>
        <p:txBody>
          <a:bodyPr wrap="square" rtlCol="0">
            <a:spAutoFit/>
          </a:bodyPr>
          <a:lstStyle/>
          <a:p>
            <a:pPr algn="ctr"/>
            <a:r>
              <a:rPr lang="en-NZ" sz="4800" dirty="0">
                <a:latin typeface="+mj-lt"/>
              </a:rPr>
              <a:t>Live Demo!</a:t>
            </a:r>
            <a:endParaRPr lang="en-US" sz="4800" dirty="0">
              <a:latin typeface="+mj-lt"/>
            </a:endParaRPr>
          </a:p>
        </p:txBody>
      </p:sp>
    </p:spTree>
    <p:extLst>
      <p:ext uri="{BB962C8B-B14F-4D97-AF65-F5344CB8AC3E}">
        <p14:creationId xmlns:p14="http://schemas.microsoft.com/office/powerpoint/2010/main" val="3406513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FB7C8E-57D5-CD43-9446-C1D7B55CA5F7}"/>
              </a:ext>
            </a:extLst>
          </p:cNvPr>
          <p:cNvSpPr txBox="1"/>
          <p:nvPr/>
        </p:nvSpPr>
        <p:spPr>
          <a:xfrm>
            <a:off x="1672727" y="2644170"/>
            <a:ext cx="9210101" cy="830997"/>
          </a:xfrm>
          <a:prstGeom prst="rect">
            <a:avLst/>
          </a:prstGeom>
          <a:noFill/>
        </p:spPr>
        <p:txBody>
          <a:bodyPr wrap="square" rtlCol="0">
            <a:spAutoFit/>
          </a:bodyPr>
          <a:lstStyle/>
          <a:p>
            <a:pPr algn="ctr"/>
            <a:r>
              <a:rPr lang="en-NZ" sz="4800" dirty="0">
                <a:latin typeface="+mj-lt"/>
              </a:rPr>
              <a:t>Questions and Answers</a:t>
            </a:r>
            <a:endParaRPr lang="en-US" sz="4800" dirty="0">
              <a:latin typeface="+mj-lt"/>
            </a:endParaRPr>
          </a:p>
        </p:txBody>
      </p:sp>
    </p:spTree>
    <p:extLst>
      <p:ext uri="{BB962C8B-B14F-4D97-AF65-F5344CB8AC3E}">
        <p14:creationId xmlns:p14="http://schemas.microsoft.com/office/powerpoint/2010/main" val="2959310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2041-7F80-9C41-AD10-CAA73FEFC0A2}"/>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FA253BC8-43BE-BC4D-9809-FA0532A6EEC5}"/>
              </a:ext>
            </a:extLst>
          </p:cNvPr>
          <p:cNvSpPr>
            <a:spLocks noGrp="1"/>
          </p:cNvSpPr>
          <p:nvPr>
            <p:ph idx="1"/>
          </p:nvPr>
        </p:nvSpPr>
        <p:spPr/>
        <p:txBody>
          <a:bodyPr/>
          <a:lstStyle/>
          <a:p>
            <a:r>
              <a:rPr lang="en-US" dirty="0"/>
              <a:t>Data Scientist using buzzword technologies @ Quantiful </a:t>
            </a:r>
          </a:p>
          <a:p>
            <a:r>
              <a:rPr lang="en-US" dirty="0"/>
              <a:t>Student -&gt; Data Analyst -&gt; Data Scientist -&gt; PhD Candidate</a:t>
            </a:r>
          </a:p>
          <a:p>
            <a:endParaRPr lang="en-US" dirty="0"/>
          </a:p>
          <a:p>
            <a:pPr marL="0" indent="0">
              <a:buNone/>
            </a:pPr>
            <a:r>
              <a:rPr lang="en-US" dirty="0"/>
              <a:t>Other Interests</a:t>
            </a:r>
          </a:p>
          <a:p>
            <a:r>
              <a:rPr lang="en-US" dirty="0"/>
              <a:t>Cricket</a:t>
            </a:r>
          </a:p>
          <a:p>
            <a:r>
              <a:rPr lang="en-US" dirty="0"/>
              <a:t>Travel</a:t>
            </a:r>
          </a:p>
          <a:p>
            <a:r>
              <a:rPr lang="en-US" dirty="0"/>
              <a:t>Food and Beverages</a:t>
            </a:r>
          </a:p>
        </p:txBody>
      </p:sp>
    </p:spTree>
    <p:extLst>
      <p:ext uri="{BB962C8B-B14F-4D97-AF65-F5344CB8AC3E}">
        <p14:creationId xmlns:p14="http://schemas.microsoft.com/office/powerpoint/2010/main" val="91022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5BB7-3852-7D47-A7BE-B85731397AE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825C284-7D9E-3542-B1DF-2C0019300EF1}"/>
              </a:ext>
            </a:extLst>
          </p:cNvPr>
          <p:cNvSpPr>
            <a:spLocks noGrp="1"/>
          </p:cNvSpPr>
          <p:nvPr>
            <p:ph idx="1"/>
          </p:nvPr>
        </p:nvSpPr>
        <p:spPr/>
        <p:txBody>
          <a:bodyPr>
            <a:normAutofit lnSpcReduction="10000"/>
          </a:bodyPr>
          <a:lstStyle/>
          <a:p>
            <a:r>
              <a:rPr lang="en-US" dirty="0"/>
              <a:t>Motivation and background of </a:t>
            </a:r>
            <a:r>
              <a:rPr lang="en-US" dirty="0" err="1"/>
              <a:t>MLflow</a:t>
            </a:r>
            <a:endParaRPr lang="en-US" dirty="0"/>
          </a:p>
          <a:p>
            <a:endParaRPr lang="en-US" dirty="0"/>
          </a:p>
          <a:p>
            <a:r>
              <a:rPr lang="en-US" dirty="0"/>
              <a:t>The design thinking behind </a:t>
            </a:r>
            <a:r>
              <a:rPr lang="en-US" dirty="0" err="1"/>
              <a:t>MLflow</a:t>
            </a:r>
            <a:endParaRPr lang="en-US" dirty="0"/>
          </a:p>
          <a:p>
            <a:endParaRPr lang="en-US" dirty="0"/>
          </a:p>
          <a:p>
            <a:r>
              <a:rPr lang="en-US" dirty="0" err="1"/>
              <a:t>MLflow</a:t>
            </a:r>
            <a:r>
              <a:rPr lang="en-US" dirty="0"/>
              <a:t> components</a:t>
            </a:r>
          </a:p>
          <a:p>
            <a:pPr marL="0" indent="0">
              <a:buNone/>
            </a:pPr>
            <a:endParaRPr lang="en-US" dirty="0"/>
          </a:p>
          <a:p>
            <a:r>
              <a:rPr lang="en-US" dirty="0"/>
              <a:t>Live Demo! (risky)</a:t>
            </a:r>
          </a:p>
          <a:p>
            <a:endParaRPr lang="en-US" dirty="0"/>
          </a:p>
          <a:p>
            <a:r>
              <a:rPr lang="en-US" dirty="0"/>
              <a:t>Questions &amp; Answers</a:t>
            </a:r>
          </a:p>
        </p:txBody>
      </p:sp>
    </p:spTree>
    <p:extLst>
      <p:ext uri="{BB962C8B-B14F-4D97-AF65-F5344CB8AC3E}">
        <p14:creationId xmlns:p14="http://schemas.microsoft.com/office/powerpoint/2010/main" val="417573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53FBE7-6F88-C245-8DFB-8ACACC985E1A}"/>
              </a:ext>
            </a:extLst>
          </p:cNvPr>
          <p:cNvSpPr txBox="1"/>
          <p:nvPr/>
        </p:nvSpPr>
        <p:spPr>
          <a:xfrm>
            <a:off x="1672727" y="2644170"/>
            <a:ext cx="9210101" cy="1569660"/>
          </a:xfrm>
          <a:prstGeom prst="rect">
            <a:avLst/>
          </a:prstGeom>
          <a:noFill/>
        </p:spPr>
        <p:txBody>
          <a:bodyPr wrap="square" rtlCol="0">
            <a:spAutoFit/>
          </a:bodyPr>
          <a:lstStyle/>
          <a:p>
            <a:pPr algn="ctr"/>
            <a:r>
              <a:rPr lang="en-NZ" sz="4800" dirty="0">
                <a:latin typeface="+mj-lt"/>
              </a:rPr>
              <a:t>Machine Learning Development is HARD</a:t>
            </a:r>
            <a:endParaRPr lang="en-US" sz="4800" dirty="0">
              <a:latin typeface="+mj-lt"/>
            </a:endParaRPr>
          </a:p>
        </p:txBody>
      </p:sp>
    </p:spTree>
    <p:extLst>
      <p:ext uri="{BB962C8B-B14F-4D97-AF65-F5344CB8AC3E}">
        <p14:creationId xmlns:p14="http://schemas.microsoft.com/office/powerpoint/2010/main" val="278166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6BAD-EC6A-AA4F-A2FF-235C82EF56C5}"/>
              </a:ext>
            </a:extLst>
          </p:cNvPr>
          <p:cNvSpPr>
            <a:spLocks noGrp="1"/>
          </p:cNvSpPr>
          <p:nvPr>
            <p:ph type="title"/>
          </p:nvPr>
        </p:nvSpPr>
        <p:spPr/>
        <p:txBody>
          <a:bodyPr/>
          <a:lstStyle/>
          <a:p>
            <a:r>
              <a:rPr lang="en-US" dirty="0"/>
              <a:t>Motivation &amp; Background</a:t>
            </a:r>
          </a:p>
        </p:txBody>
      </p:sp>
      <p:graphicFrame>
        <p:nvGraphicFramePr>
          <p:cNvPr id="4" name="Diagram 3">
            <a:extLst>
              <a:ext uri="{FF2B5EF4-FFF2-40B4-BE49-F238E27FC236}">
                <a16:creationId xmlns:a16="http://schemas.microsoft.com/office/drawing/2014/main" id="{DCD4C000-2E29-BB4B-B63B-73BA45E2D627}"/>
              </a:ext>
            </a:extLst>
          </p:cNvPr>
          <p:cNvGraphicFramePr/>
          <p:nvPr>
            <p:extLst>
              <p:ext uri="{D42A27DB-BD31-4B8C-83A1-F6EECF244321}">
                <p14:modId xmlns:p14="http://schemas.microsoft.com/office/powerpoint/2010/main" val="2560875261"/>
              </p:ext>
            </p:extLst>
          </p:nvPr>
        </p:nvGraphicFramePr>
        <p:xfrm>
          <a:off x="4450203" y="1325006"/>
          <a:ext cx="6957764" cy="5025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DF0BAE11-44C5-E042-A99F-99A3A7F6F1E4}"/>
              </a:ext>
            </a:extLst>
          </p:cNvPr>
          <p:cNvGrpSpPr/>
          <p:nvPr/>
        </p:nvGrpSpPr>
        <p:grpSpPr>
          <a:xfrm>
            <a:off x="3981905" y="3132190"/>
            <a:ext cx="1016063" cy="1254860"/>
            <a:chOff x="4469585" y="3274430"/>
            <a:chExt cx="1016063" cy="1254860"/>
          </a:xfrm>
        </p:grpSpPr>
        <p:pic>
          <p:nvPicPr>
            <p:cNvPr id="7" name="Picture 6">
              <a:extLst>
                <a:ext uri="{FF2B5EF4-FFF2-40B4-BE49-F238E27FC236}">
                  <a16:creationId xmlns:a16="http://schemas.microsoft.com/office/drawing/2014/main" id="{768D49D5-F017-5A4A-9228-E53F2F9A79B4}"/>
                </a:ext>
              </a:extLst>
            </p:cNvPr>
            <p:cNvPicPr>
              <a:picLocks noChangeAspect="1"/>
            </p:cNvPicPr>
            <p:nvPr/>
          </p:nvPicPr>
          <p:blipFill>
            <a:blip r:embed="rId8"/>
            <a:stretch>
              <a:fillRect/>
            </a:stretch>
          </p:blipFill>
          <p:spPr>
            <a:xfrm>
              <a:off x="4469585" y="4046222"/>
              <a:ext cx="483068" cy="483068"/>
            </a:xfrm>
            <a:prstGeom prst="rect">
              <a:avLst/>
            </a:prstGeom>
          </p:spPr>
        </p:pic>
        <p:pic>
          <p:nvPicPr>
            <p:cNvPr id="6" name="Picture 5">
              <a:extLst>
                <a:ext uri="{FF2B5EF4-FFF2-40B4-BE49-F238E27FC236}">
                  <a16:creationId xmlns:a16="http://schemas.microsoft.com/office/drawing/2014/main" id="{982669B4-0C1F-0948-AD84-E8A1059AFD68}"/>
                </a:ext>
              </a:extLst>
            </p:cNvPr>
            <p:cNvPicPr>
              <a:picLocks noChangeAspect="1"/>
            </p:cNvPicPr>
            <p:nvPr/>
          </p:nvPicPr>
          <p:blipFill>
            <a:blip r:embed="rId9"/>
            <a:stretch>
              <a:fillRect/>
            </a:stretch>
          </p:blipFill>
          <p:spPr>
            <a:xfrm>
              <a:off x="5129009" y="3678537"/>
              <a:ext cx="356639" cy="356639"/>
            </a:xfrm>
            <a:prstGeom prst="rect">
              <a:avLst/>
            </a:prstGeom>
          </p:spPr>
        </p:pic>
        <p:pic>
          <p:nvPicPr>
            <p:cNvPr id="8" name="Picture 7">
              <a:extLst>
                <a:ext uri="{FF2B5EF4-FFF2-40B4-BE49-F238E27FC236}">
                  <a16:creationId xmlns:a16="http://schemas.microsoft.com/office/drawing/2014/main" id="{CE9FD565-F8A7-8A47-9455-D9D8E70E72C0}"/>
                </a:ext>
              </a:extLst>
            </p:cNvPr>
            <p:cNvPicPr>
              <a:picLocks noChangeAspect="1"/>
            </p:cNvPicPr>
            <p:nvPr/>
          </p:nvPicPr>
          <p:blipFill>
            <a:blip r:embed="rId10"/>
            <a:stretch>
              <a:fillRect/>
            </a:stretch>
          </p:blipFill>
          <p:spPr>
            <a:xfrm>
              <a:off x="5033832" y="4109436"/>
              <a:ext cx="356639" cy="356639"/>
            </a:xfrm>
            <a:prstGeom prst="rect">
              <a:avLst/>
            </a:prstGeom>
          </p:spPr>
        </p:pic>
        <p:pic>
          <p:nvPicPr>
            <p:cNvPr id="9" name="Picture 8">
              <a:extLst>
                <a:ext uri="{FF2B5EF4-FFF2-40B4-BE49-F238E27FC236}">
                  <a16:creationId xmlns:a16="http://schemas.microsoft.com/office/drawing/2014/main" id="{553FA616-6CF7-5C40-B487-3C378195C9A6}"/>
                </a:ext>
              </a:extLst>
            </p:cNvPr>
            <p:cNvPicPr>
              <a:picLocks noChangeAspect="1"/>
            </p:cNvPicPr>
            <p:nvPr/>
          </p:nvPicPr>
          <p:blipFill>
            <a:blip r:embed="rId11"/>
            <a:stretch>
              <a:fillRect/>
            </a:stretch>
          </p:blipFill>
          <p:spPr>
            <a:xfrm>
              <a:off x="4605755" y="3637946"/>
              <a:ext cx="421946" cy="421946"/>
            </a:xfrm>
            <a:prstGeom prst="rect">
              <a:avLst/>
            </a:prstGeom>
          </p:spPr>
        </p:pic>
        <p:pic>
          <p:nvPicPr>
            <p:cNvPr id="10" name="Picture 9">
              <a:extLst>
                <a:ext uri="{FF2B5EF4-FFF2-40B4-BE49-F238E27FC236}">
                  <a16:creationId xmlns:a16="http://schemas.microsoft.com/office/drawing/2014/main" id="{D1FC1743-6E4A-8D4C-8FB2-D8CB4D735E15}"/>
                </a:ext>
              </a:extLst>
            </p:cNvPr>
            <p:cNvPicPr>
              <a:picLocks noChangeAspect="1"/>
            </p:cNvPicPr>
            <p:nvPr/>
          </p:nvPicPr>
          <p:blipFill>
            <a:blip r:embed="rId12"/>
            <a:stretch>
              <a:fillRect/>
            </a:stretch>
          </p:blipFill>
          <p:spPr>
            <a:xfrm>
              <a:off x="4484420" y="3274430"/>
              <a:ext cx="974090" cy="385542"/>
            </a:xfrm>
            <a:prstGeom prst="rect">
              <a:avLst/>
            </a:prstGeom>
          </p:spPr>
        </p:pic>
      </p:grpSp>
      <p:grpSp>
        <p:nvGrpSpPr>
          <p:cNvPr id="16" name="Group 15">
            <a:extLst>
              <a:ext uri="{FF2B5EF4-FFF2-40B4-BE49-F238E27FC236}">
                <a16:creationId xmlns:a16="http://schemas.microsoft.com/office/drawing/2014/main" id="{BC398D23-A516-9D49-A05B-ADC73D4205FF}"/>
              </a:ext>
            </a:extLst>
          </p:cNvPr>
          <p:cNvGrpSpPr/>
          <p:nvPr/>
        </p:nvGrpSpPr>
        <p:grpSpPr>
          <a:xfrm>
            <a:off x="6914659" y="812987"/>
            <a:ext cx="2005219" cy="629674"/>
            <a:chOff x="7239779" y="1026347"/>
            <a:chExt cx="2005219" cy="629674"/>
          </a:xfrm>
        </p:grpSpPr>
        <p:pic>
          <p:nvPicPr>
            <p:cNvPr id="11" name="Picture 10">
              <a:extLst>
                <a:ext uri="{FF2B5EF4-FFF2-40B4-BE49-F238E27FC236}">
                  <a16:creationId xmlns:a16="http://schemas.microsoft.com/office/drawing/2014/main" id="{EAC9CA70-3B13-8843-83EE-330B2A70CFA3}"/>
                </a:ext>
              </a:extLst>
            </p:cNvPr>
            <p:cNvPicPr>
              <a:picLocks noChangeAspect="1"/>
            </p:cNvPicPr>
            <p:nvPr/>
          </p:nvPicPr>
          <p:blipFill>
            <a:blip r:embed="rId13"/>
            <a:stretch>
              <a:fillRect/>
            </a:stretch>
          </p:blipFill>
          <p:spPr>
            <a:xfrm>
              <a:off x="7969251" y="1258151"/>
              <a:ext cx="747996" cy="397870"/>
            </a:xfrm>
            <a:prstGeom prst="rect">
              <a:avLst/>
            </a:prstGeom>
          </p:spPr>
        </p:pic>
        <p:pic>
          <p:nvPicPr>
            <p:cNvPr id="13" name="Picture 12">
              <a:extLst>
                <a:ext uri="{FF2B5EF4-FFF2-40B4-BE49-F238E27FC236}">
                  <a16:creationId xmlns:a16="http://schemas.microsoft.com/office/drawing/2014/main" id="{C9A7CA89-53D4-164B-BC73-CB528577DE2E}"/>
                </a:ext>
              </a:extLst>
            </p:cNvPr>
            <p:cNvPicPr>
              <a:picLocks noChangeAspect="1"/>
            </p:cNvPicPr>
            <p:nvPr/>
          </p:nvPicPr>
          <p:blipFill>
            <a:blip r:embed="rId14"/>
            <a:stretch>
              <a:fillRect/>
            </a:stretch>
          </p:blipFill>
          <p:spPr>
            <a:xfrm>
              <a:off x="7239779" y="1307979"/>
              <a:ext cx="648331" cy="336352"/>
            </a:xfrm>
            <a:prstGeom prst="rect">
              <a:avLst/>
            </a:prstGeom>
          </p:spPr>
        </p:pic>
        <p:pic>
          <p:nvPicPr>
            <p:cNvPr id="14" name="Picture 13">
              <a:extLst>
                <a:ext uri="{FF2B5EF4-FFF2-40B4-BE49-F238E27FC236}">
                  <a16:creationId xmlns:a16="http://schemas.microsoft.com/office/drawing/2014/main" id="{55E5EA77-B387-BC46-864E-895B82E34611}"/>
                </a:ext>
              </a:extLst>
            </p:cNvPr>
            <p:cNvPicPr>
              <a:picLocks noChangeAspect="1"/>
            </p:cNvPicPr>
            <p:nvPr/>
          </p:nvPicPr>
          <p:blipFill>
            <a:blip r:embed="rId15"/>
            <a:stretch>
              <a:fillRect/>
            </a:stretch>
          </p:blipFill>
          <p:spPr>
            <a:xfrm>
              <a:off x="8836595" y="1157821"/>
              <a:ext cx="408403" cy="471489"/>
            </a:xfrm>
            <a:prstGeom prst="rect">
              <a:avLst/>
            </a:prstGeom>
          </p:spPr>
        </p:pic>
        <p:pic>
          <p:nvPicPr>
            <p:cNvPr id="15" name="Picture 14">
              <a:extLst>
                <a:ext uri="{FF2B5EF4-FFF2-40B4-BE49-F238E27FC236}">
                  <a16:creationId xmlns:a16="http://schemas.microsoft.com/office/drawing/2014/main" id="{0A9D03A1-146B-9647-80B3-730147E6905E}"/>
                </a:ext>
              </a:extLst>
            </p:cNvPr>
            <p:cNvPicPr>
              <a:picLocks noChangeAspect="1"/>
            </p:cNvPicPr>
            <p:nvPr/>
          </p:nvPicPr>
          <p:blipFill>
            <a:blip r:embed="rId16"/>
            <a:stretch>
              <a:fillRect/>
            </a:stretch>
          </p:blipFill>
          <p:spPr>
            <a:xfrm>
              <a:off x="7752211" y="1026347"/>
              <a:ext cx="434080" cy="336352"/>
            </a:xfrm>
            <a:prstGeom prst="rect">
              <a:avLst/>
            </a:prstGeom>
          </p:spPr>
        </p:pic>
      </p:grpSp>
      <p:grpSp>
        <p:nvGrpSpPr>
          <p:cNvPr id="36" name="Group 35">
            <a:extLst>
              <a:ext uri="{FF2B5EF4-FFF2-40B4-BE49-F238E27FC236}">
                <a16:creationId xmlns:a16="http://schemas.microsoft.com/office/drawing/2014/main" id="{F222B4A5-2B05-794E-8D9E-4937BBEC353C}"/>
              </a:ext>
            </a:extLst>
          </p:cNvPr>
          <p:cNvGrpSpPr/>
          <p:nvPr/>
        </p:nvGrpSpPr>
        <p:grpSpPr>
          <a:xfrm>
            <a:off x="10799241" y="2857192"/>
            <a:ext cx="1281214" cy="1440211"/>
            <a:chOff x="10799241" y="2857192"/>
            <a:chExt cx="1281214" cy="1440211"/>
          </a:xfrm>
        </p:grpSpPr>
        <p:grpSp>
          <p:nvGrpSpPr>
            <p:cNvPr id="22" name="Group 21">
              <a:extLst>
                <a:ext uri="{FF2B5EF4-FFF2-40B4-BE49-F238E27FC236}">
                  <a16:creationId xmlns:a16="http://schemas.microsoft.com/office/drawing/2014/main" id="{85D393CB-BB3E-4842-B584-2C72FA91F52B}"/>
                </a:ext>
              </a:extLst>
            </p:cNvPr>
            <p:cNvGrpSpPr/>
            <p:nvPr/>
          </p:nvGrpSpPr>
          <p:grpSpPr>
            <a:xfrm>
              <a:off x="10799241" y="3206583"/>
              <a:ext cx="1281214" cy="1090820"/>
              <a:chOff x="10829721" y="3348823"/>
              <a:chExt cx="1281214" cy="1090820"/>
            </a:xfrm>
          </p:grpSpPr>
          <p:pic>
            <p:nvPicPr>
              <p:cNvPr id="18" name="Picture 17">
                <a:extLst>
                  <a:ext uri="{FF2B5EF4-FFF2-40B4-BE49-F238E27FC236}">
                    <a16:creationId xmlns:a16="http://schemas.microsoft.com/office/drawing/2014/main" id="{6000001F-DB90-CC41-8965-D8B05A1F52BE}"/>
                  </a:ext>
                </a:extLst>
              </p:cNvPr>
              <p:cNvPicPr>
                <a:picLocks noChangeAspect="1"/>
              </p:cNvPicPr>
              <p:nvPr/>
            </p:nvPicPr>
            <p:blipFill>
              <a:blip r:embed="rId17"/>
              <a:stretch>
                <a:fillRect/>
              </a:stretch>
            </p:blipFill>
            <p:spPr>
              <a:xfrm>
                <a:off x="10829721" y="3348823"/>
                <a:ext cx="578246" cy="578246"/>
              </a:xfrm>
              <a:prstGeom prst="rect">
                <a:avLst/>
              </a:prstGeom>
            </p:spPr>
          </p:pic>
          <p:pic>
            <p:nvPicPr>
              <p:cNvPr id="19" name="Picture 18">
                <a:extLst>
                  <a:ext uri="{FF2B5EF4-FFF2-40B4-BE49-F238E27FC236}">
                    <a16:creationId xmlns:a16="http://schemas.microsoft.com/office/drawing/2014/main" id="{F6B98085-DADD-8145-B43A-4B95B6342ABC}"/>
                  </a:ext>
                </a:extLst>
              </p:cNvPr>
              <p:cNvPicPr>
                <a:picLocks noChangeAspect="1"/>
              </p:cNvPicPr>
              <p:nvPr/>
            </p:nvPicPr>
            <p:blipFill>
              <a:blip r:embed="rId18"/>
              <a:stretch>
                <a:fillRect/>
              </a:stretch>
            </p:blipFill>
            <p:spPr>
              <a:xfrm>
                <a:off x="10884727" y="4136164"/>
                <a:ext cx="1046480" cy="303479"/>
              </a:xfrm>
              <a:prstGeom prst="rect">
                <a:avLst/>
              </a:prstGeom>
            </p:spPr>
          </p:pic>
          <p:pic>
            <p:nvPicPr>
              <p:cNvPr id="20" name="Picture 19">
                <a:extLst>
                  <a:ext uri="{FF2B5EF4-FFF2-40B4-BE49-F238E27FC236}">
                    <a16:creationId xmlns:a16="http://schemas.microsoft.com/office/drawing/2014/main" id="{0BA2A5D3-9D0A-114D-89D2-F1AEF08F5033}"/>
                  </a:ext>
                </a:extLst>
              </p:cNvPr>
              <p:cNvPicPr>
                <a:picLocks noChangeAspect="1"/>
              </p:cNvPicPr>
              <p:nvPr/>
            </p:nvPicPr>
            <p:blipFill>
              <a:blip r:embed="rId19"/>
              <a:stretch>
                <a:fillRect/>
              </a:stretch>
            </p:blipFill>
            <p:spPr>
              <a:xfrm>
                <a:off x="11308295" y="3711741"/>
                <a:ext cx="802640" cy="308859"/>
              </a:xfrm>
              <a:prstGeom prst="rect">
                <a:avLst/>
              </a:prstGeom>
            </p:spPr>
          </p:pic>
          <p:pic>
            <p:nvPicPr>
              <p:cNvPr id="21" name="Picture 20">
                <a:extLst>
                  <a:ext uri="{FF2B5EF4-FFF2-40B4-BE49-F238E27FC236}">
                    <a16:creationId xmlns:a16="http://schemas.microsoft.com/office/drawing/2014/main" id="{9F331432-9AB4-8141-9E9B-EBFC4259C405}"/>
                  </a:ext>
                </a:extLst>
              </p:cNvPr>
              <p:cNvPicPr>
                <a:picLocks noChangeAspect="1"/>
              </p:cNvPicPr>
              <p:nvPr/>
            </p:nvPicPr>
            <p:blipFill>
              <a:blip r:embed="rId16"/>
              <a:stretch>
                <a:fillRect/>
              </a:stretch>
            </p:blipFill>
            <p:spPr>
              <a:xfrm>
                <a:off x="11529787" y="3428001"/>
                <a:ext cx="434080" cy="336352"/>
              </a:xfrm>
              <a:prstGeom prst="rect">
                <a:avLst/>
              </a:prstGeom>
            </p:spPr>
          </p:pic>
        </p:grpSp>
        <p:pic>
          <p:nvPicPr>
            <p:cNvPr id="27" name="Picture 26">
              <a:extLst>
                <a:ext uri="{FF2B5EF4-FFF2-40B4-BE49-F238E27FC236}">
                  <a16:creationId xmlns:a16="http://schemas.microsoft.com/office/drawing/2014/main" id="{C2EF0C30-2931-D546-B1D3-2CCA1DD9FC9D}"/>
                </a:ext>
              </a:extLst>
            </p:cNvPr>
            <p:cNvPicPr>
              <a:picLocks noChangeAspect="1"/>
            </p:cNvPicPr>
            <p:nvPr/>
          </p:nvPicPr>
          <p:blipFill>
            <a:blip r:embed="rId13"/>
            <a:stretch>
              <a:fillRect/>
            </a:stretch>
          </p:blipFill>
          <p:spPr>
            <a:xfrm>
              <a:off x="11194044" y="2857192"/>
              <a:ext cx="747996" cy="397870"/>
            </a:xfrm>
            <a:prstGeom prst="rect">
              <a:avLst/>
            </a:prstGeom>
          </p:spPr>
        </p:pic>
      </p:grpSp>
      <p:grpSp>
        <p:nvGrpSpPr>
          <p:cNvPr id="35" name="Group 34">
            <a:extLst>
              <a:ext uri="{FF2B5EF4-FFF2-40B4-BE49-F238E27FC236}">
                <a16:creationId xmlns:a16="http://schemas.microsoft.com/office/drawing/2014/main" id="{94CBEF25-1D45-A043-83D9-43E5B5672A79}"/>
              </a:ext>
            </a:extLst>
          </p:cNvPr>
          <p:cNvGrpSpPr/>
          <p:nvPr/>
        </p:nvGrpSpPr>
        <p:grpSpPr>
          <a:xfrm>
            <a:off x="6884543" y="6089881"/>
            <a:ext cx="2338290" cy="770762"/>
            <a:chOff x="6884543" y="6089881"/>
            <a:chExt cx="2338290" cy="770762"/>
          </a:xfrm>
        </p:grpSpPr>
        <p:grpSp>
          <p:nvGrpSpPr>
            <p:cNvPr id="26" name="Group 25">
              <a:extLst>
                <a:ext uri="{FF2B5EF4-FFF2-40B4-BE49-F238E27FC236}">
                  <a16:creationId xmlns:a16="http://schemas.microsoft.com/office/drawing/2014/main" id="{65E98F0D-1C44-C140-9D44-AEDB4E40FCEA}"/>
                </a:ext>
              </a:extLst>
            </p:cNvPr>
            <p:cNvGrpSpPr/>
            <p:nvPr/>
          </p:nvGrpSpPr>
          <p:grpSpPr>
            <a:xfrm>
              <a:off x="6884543" y="6089881"/>
              <a:ext cx="2338290" cy="665447"/>
              <a:chOff x="6884543" y="6089881"/>
              <a:chExt cx="2338290" cy="665447"/>
            </a:xfrm>
          </p:grpSpPr>
          <p:pic>
            <p:nvPicPr>
              <p:cNvPr id="23" name="Picture 22">
                <a:extLst>
                  <a:ext uri="{FF2B5EF4-FFF2-40B4-BE49-F238E27FC236}">
                    <a16:creationId xmlns:a16="http://schemas.microsoft.com/office/drawing/2014/main" id="{CC2F721A-AA5D-BF41-A9B2-DF2093711D32}"/>
                  </a:ext>
                </a:extLst>
              </p:cNvPr>
              <p:cNvPicPr>
                <a:picLocks noChangeAspect="1"/>
              </p:cNvPicPr>
              <p:nvPr/>
            </p:nvPicPr>
            <p:blipFill>
              <a:blip r:embed="rId20"/>
              <a:stretch>
                <a:fillRect/>
              </a:stretch>
            </p:blipFill>
            <p:spPr>
              <a:xfrm>
                <a:off x="6884543" y="6103679"/>
                <a:ext cx="653303" cy="558029"/>
              </a:xfrm>
              <a:prstGeom prst="rect">
                <a:avLst/>
              </a:prstGeom>
            </p:spPr>
          </p:pic>
          <p:pic>
            <p:nvPicPr>
              <p:cNvPr id="24" name="Picture 23">
                <a:extLst>
                  <a:ext uri="{FF2B5EF4-FFF2-40B4-BE49-F238E27FC236}">
                    <a16:creationId xmlns:a16="http://schemas.microsoft.com/office/drawing/2014/main" id="{5B6387FE-D9E1-C24A-813C-31B4702CD3B3}"/>
                  </a:ext>
                </a:extLst>
              </p:cNvPr>
              <p:cNvPicPr>
                <a:picLocks noChangeAspect="1"/>
              </p:cNvPicPr>
              <p:nvPr/>
            </p:nvPicPr>
            <p:blipFill>
              <a:blip r:embed="rId21"/>
              <a:stretch>
                <a:fillRect/>
              </a:stretch>
            </p:blipFill>
            <p:spPr>
              <a:xfrm>
                <a:off x="7458551" y="6089881"/>
                <a:ext cx="1046480" cy="523240"/>
              </a:xfrm>
              <a:prstGeom prst="rect">
                <a:avLst/>
              </a:prstGeom>
            </p:spPr>
          </p:pic>
          <p:pic>
            <p:nvPicPr>
              <p:cNvPr id="25" name="Picture 24">
                <a:extLst>
                  <a:ext uri="{FF2B5EF4-FFF2-40B4-BE49-F238E27FC236}">
                    <a16:creationId xmlns:a16="http://schemas.microsoft.com/office/drawing/2014/main" id="{236D4C84-7070-984D-8B19-90AC37503861}"/>
                  </a:ext>
                </a:extLst>
              </p:cNvPr>
              <p:cNvPicPr>
                <a:picLocks noChangeAspect="1"/>
              </p:cNvPicPr>
              <p:nvPr/>
            </p:nvPicPr>
            <p:blipFill>
              <a:blip r:embed="rId22"/>
              <a:stretch>
                <a:fillRect/>
              </a:stretch>
            </p:blipFill>
            <p:spPr>
              <a:xfrm>
                <a:off x="8208522" y="6230422"/>
                <a:ext cx="1014311" cy="524906"/>
              </a:xfrm>
              <a:prstGeom prst="rect">
                <a:avLst/>
              </a:prstGeom>
            </p:spPr>
          </p:pic>
        </p:grpSp>
        <p:pic>
          <p:nvPicPr>
            <p:cNvPr id="28" name="Picture 27">
              <a:extLst>
                <a:ext uri="{FF2B5EF4-FFF2-40B4-BE49-F238E27FC236}">
                  <a16:creationId xmlns:a16="http://schemas.microsoft.com/office/drawing/2014/main" id="{C137CE0A-CD4B-D546-9353-DAFA7842054F}"/>
                </a:ext>
              </a:extLst>
            </p:cNvPr>
            <p:cNvPicPr>
              <a:picLocks noChangeAspect="1"/>
            </p:cNvPicPr>
            <p:nvPr/>
          </p:nvPicPr>
          <p:blipFill>
            <a:blip r:embed="rId13"/>
            <a:stretch>
              <a:fillRect/>
            </a:stretch>
          </p:blipFill>
          <p:spPr>
            <a:xfrm>
              <a:off x="7427091" y="6462773"/>
              <a:ext cx="747996" cy="397870"/>
            </a:xfrm>
            <a:prstGeom prst="rect">
              <a:avLst/>
            </a:prstGeom>
          </p:spPr>
        </p:pic>
      </p:grpSp>
      <p:sp>
        <p:nvSpPr>
          <p:cNvPr id="29" name="TextBox 28">
            <a:extLst>
              <a:ext uri="{FF2B5EF4-FFF2-40B4-BE49-F238E27FC236}">
                <a16:creationId xmlns:a16="http://schemas.microsoft.com/office/drawing/2014/main" id="{B7EDD8E1-ACA5-B949-ABF0-9D4B7917334A}"/>
              </a:ext>
            </a:extLst>
          </p:cNvPr>
          <p:cNvSpPr txBox="1"/>
          <p:nvPr/>
        </p:nvSpPr>
        <p:spPr>
          <a:xfrm>
            <a:off x="9085140" y="1476893"/>
            <a:ext cx="809965" cy="369332"/>
          </a:xfrm>
          <a:prstGeom prst="rect">
            <a:avLst/>
          </a:prstGeom>
          <a:noFill/>
        </p:spPr>
        <p:txBody>
          <a:bodyPr wrap="none" rtlCol="0">
            <a:spAutoFit/>
          </a:bodyPr>
          <a:lstStyle/>
          <a:p>
            <a:r>
              <a:rPr lang="en-US" dirty="0">
                <a:solidFill>
                  <a:srgbClr val="C00000"/>
                </a:solidFill>
              </a:rPr>
              <a:t>Tuning</a:t>
            </a:r>
          </a:p>
        </p:txBody>
      </p:sp>
      <p:sp>
        <p:nvSpPr>
          <p:cNvPr id="30" name="TextBox 29">
            <a:extLst>
              <a:ext uri="{FF2B5EF4-FFF2-40B4-BE49-F238E27FC236}">
                <a16:creationId xmlns:a16="http://schemas.microsoft.com/office/drawing/2014/main" id="{C70DC88C-710B-0E4D-9AF2-D87557ED368A}"/>
              </a:ext>
            </a:extLst>
          </p:cNvPr>
          <p:cNvSpPr txBox="1"/>
          <p:nvPr/>
        </p:nvSpPr>
        <p:spPr>
          <a:xfrm>
            <a:off x="11048655" y="4350978"/>
            <a:ext cx="809965" cy="369332"/>
          </a:xfrm>
          <a:prstGeom prst="rect">
            <a:avLst/>
          </a:prstGeom>
          <a:noFill/>
        </p:spPr>
        <p:txBody>
          <a:bodyPr wrap="none" rtlCol="0">
            <a:spAutoFit/>
          </a:bodyPr>
          <a:lstStyle/>
          <a:p>
            <a:r>
              <a:rPr lang="en-US" dirty="0">
                <a:solidFill>
                  <a:srgbClr val="C00000"/>
                </a:solidFill>
              </a:rPr>
              <a:t>Tuning</a:t>
            </a:r>
          </a:p>
        </p:txBody>
      </p:sp>
      <p:sp>
        <p:nvSpPr>
          <p:cNvPr id="31" name="TextBox 30">
            <a:extLst>
              <a:ext uri="{FF2B5EF4-FFF2-40B4-BE49-F238E27FC236}">
                <a16:creationId xmlns:a16="http://schemas.microsoft.com/office/drawing/2014/main" id="{E000C9CB-8A38-5348-BD9D-083BC6A055AE}"/>
              </a:ext>
            </a:extLst>
          </p:cNvPr>
          <p:cNvSpPr txBox="1"/>
          <p:nvPr/>
        </p:nvSpPr>
        <p:spPr>
          <a:xfrm>
            <a:off x="11121014" y="4666887"/>
            <a:ext cx="665247" cy="369332"/>
          </a:xfrm>
          <a:prstGeom prst="rect">
            <a:avLst/>
          </a:prstGeom>
          <a:noFill/>
        </p:spPr>
        <p:txBody>
          <a:bodyPr wrap="none" rtlCol="0">
            <a:spAutoFit/>
          </a:bodyPr>
          <a:lstStyle/>
          <a:p>
            <a:r>
              <a:rPr lang="en-US" dirty="0">
                <a:solidFill>
                  <a:srgbClr val="C00000"/>
                </a:solidFill>
              </a:rPr>
              <a:t>Scale</a:t>
            </a:r>
          </a:p>
        </p:txBody>
      </p:sp>
      <p:sp>
        <p:nvSpPr>
          <p:cNvPr id="32" name="TextBox 31">
            <a:extLst>
              <a:ext uri="{FF2B5EF4-FFF2-40B4-BE49-F238E27FC236}">
                <a16:creationId xmlns:a16="http://schemas.microsoft.com/office/drawing/2014/main" id="{60ADC740-A724-EB4A-92C7-B8793873222F}"/>
              </a:ext>
            </a:extLst>
          </p:cNvPr>
          <p:cNvSpPr txBox="1"/>
          <p:nvPr/>
        </p:nvSpPr>
        <p:spPr>
          <a:xfrm>
            <a:off x="9894609" y="1476509"/>
            <a:ext cx="665247" cy="369332"/>
          </a:xfrm>
          <a:prstGeom prst="rect">
            <a:avLst/>
          </a:prstGeom>
          <a:noFill/>
        </p:spPr>
        <p:txBody>
          <a:bodyPr wrap="none" rtlCol="0">
            <a:spAutoFit/>
          </a:bodyPr>
          <a:lstStyle/>
          <a:p>
            <a:r>
              <a:rPr lang="en-US" dirty="0">
                <a:solidFill>
                  <a:srgbClr val="C00000"/>
                </a:solidFill>
              </a:rPr>
              <a:t>Scale</a:t>
            </a:r>
          </a:p>
        </p:txBody>
      </p:sp>
      <p:sp>
        <p:nvSpPr>
          <p:cNvPr id="33" name="TextBox 32">
            <a:extLst>
              <a:ext uri="{FF2B5EF4-FFF2-40B4-BE49-F238E27FC236}">
                <a16:creationId xmlns:a16="http://schemas.microsoft.com/office/drawing/2014/main" id="{E7CFBCD3-0A47-094D-B558-1FC179E2F9FB}"/>
              </a:ext>
            </a:extLst>
          </p:cNvPr>
          <p:cNvSpPr txBox="1"/>
          <p:nvPr/>
        </p:nvSpPr>
        <p:spPr>
          <a:xfrm>
            <a:off x="3169590" y="3539264"/>
            <a:ext cx="665247" cy="369332"/>
          </a:xfrm>
          <a:prstGeom prst="rect">
            <a:avLst/>
          </a:prstGeom>
          <a:noFill/>
        </p:spPr>
        <p:txBody>
          <a:bodyPr wrap="none" rtlCol="0">
            <a:spAutoFit/>
          </a:bodyPr>
          <a:lstStyle/>
          <a:p>
            <a:r>
              <a:rPr lang="en-US" dirty="0">
                <a:solidFill>
                  <a:srgbClr val="C00000"/>
                </a:solidFill>
              </a:rPr>
              <a:t>Scale</a:t>
            </a:r>
          </a:p>
        </p:txBody>
      </p:sp>
      <p:sp>
        <p:nvSpPr>
          <p:cNvPr id="34" name="TextBox 33">
            <a:extLst>
              <a:ext uri="{FF2B5EF4-FFF2-40B4-BE49-F238E27FC236}">
                <a16:creationId xmlns:a16="http://schemas.microsoft.com/office/drawing/2014/main" id="{0FDD228F-16D2-4A49-9BA1-85F344468AF0}"/>
              </a:ext>
            </a:extLst>
          </p:cNvPr>
          <p:cNvSpPr txBox="1"/>
          <p:nvPr/>
        </p:nvSpPr>
        <p:spPr>
          <a:xfrm>
            <a:off x="6069897" y="6250040"/>
            <a:ext cx="665247" cy="369332"/>
          </a:xfrm>
          <a:prstGeom prst="rect">
            <a:avLst/>
          </a:prstGeom>
          <a:noFill/>
        </p:spPr>
        <p:txBody>
          <a:bodyPr wrap="none" rtlCol="0">
            <a:spAutoFit/>
          </a:bodyPr>
          <a:lstStyle/>
          <a:p>
            <a:r>
              <a:rPr lang="en-US" dirty="0">
                <a:solidFill>
                  <a:srgbClr val="C00000"/>
                </a:solidFill>
              </a:rPr>
              <a:t>Scale</a:t>
            </a:r>
          </a:p>
        </p:txBody>
      </p:sp>
      <p:sp>
        <p:nvSpPr>
          <p:cNvPr id="37" name="TextBox 36">
            <a:extLst>
              <a:ext uri="{FF2B5EF4-FFF2-40B4-BE49-F238E27FC236}">
                <a16:creationId xmlns:a16="http://schemas.microsoft.com/office/drawing/2014/main" id="{E175763B-4582-A545-A068-285D9A3F2C4F}"/>
              </a:ext>
            </a:extLst>
          </p:cNvPr>
          <p:cNvSpPr txBox="1"/>
          <p:nvPr/>
        </p:nvSpPr>
        <p:spPr>
          <a:xfrm>
            <a:off x="70741" y="6492875"/>
            <a:ext cx="6096000" cy="430887"/>
          </a:xfrm>
          <a:prstGeom prst="rect">
            <a:avLst/>
          </a:prstGeom>
          <a:noFill/>
        </p:spPr>
        <p:txBody>
          <a:bodyPr wrap="square" rtlCol="0">
            <a:spAutoFit/>
          </a:bodyPr>
          <a:lstStyle/>
          <a:p>
            <a:r>
              <a:rPr lang="en-US" sz="1100" dirty="0"/>
              <a:t>Reference: </a:t>
            </a:r>
            <a:r>
              <a:rPr lang="en-NZ" sz="1100" dirty="0" err="1"/>
              <a:t>MLflow</a:t>
            </a:r>
            <a:r>
              <a:rPr lang="en-NZ" sz="1100" dirty="0"/>
              <a:t>: Infrastructure for the Complete ML Lifecycle </a:t>
            </a:r>
            <a:r>
              <a:rPr lang="en-NZ" sz="1100" dirty="0" err="1"/>
              <a:t>Matei</a:t>
            </a:r>
            <a:r>
              <a:rPr lang="en-NZ" sz="1100" dirty="0"/>
              <a:t> </a:t>
            </a:r>
            <a:r>
              <a:rPr lang="en-NZ" sz="1100" dirty="0" err="1"/>
              <a:t>Zaharia</a:t>
            </a:r>
            <a:r>
              <a:rPr lang="en-NZ" sz="1100" dirty="0"/>
              <a:t> (Databricks)</a:t>
            </a:r>
            <a:br>
              <a:rPr lang="en-NZ" sz="1100" dirty="0"/>
            </a:br>
            <a:endParaRPr lang="en-US" sz="1100" dirty="0"/>
          </a:p>
        </p:txBody>
      </p:sp>
    </p:spTree>
    <p:extLst>
      <p:ext uri="{BB962C8B-B14F-4D97-AF65-F5344CB8AC3E}">
        <p14:creationId xmlns:p14="http://schemas.microsoft.com/office/powerpoint/2010/main" val="87621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9" grpId="0"/>
      <p:bldP spid="30" grpId="0"/>
      <p:bldP spid="31"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9436-C3DB-F241-A89D-333D79A22669}"/>
              </a:ext>
            </a:extLst>
          </p:cNvPr>
          <p:cNvSpPr>
            <a:spLocks noGrp="1"/>
          </p:cNvSpPr>
          <p:nvPr>
            <p:ph type="title"/>
          </p:nvPr>
        </p:nvSpPr>
        <p:spPr/>
        <p:txBody>
          <a:bodyPr/>
          <a:lstStyle/>
          <a:p>
            <a:r>
              <a:rPr lang="en-US" dirty="0"/>
              <a:t>What is out there?</a:t>
            </a:r>
          </a:p>
        </p:txBody>
      </p:sp>
      <p:sp>
        <p:nvSpPr>
          <p:cNvPr id="3" name="Content Placeholder 2">
            <a:extLst>
              <a:ext uri="{FF2B5EF4-FFF2-40B4-BE49-F238E27FC236}">
                <a16:creationId xmlns:a16="http://schemas.microsoft.com/office/drawing/2014/main" id="{7714C4A7-5BAF-424A-8144-8EDA38B9B3A6}"/>
              </a:ext>
            </a:extLst>
          </p:cNvPr>
          <p:cNvSpPr>
            <a:spLocks noGrp="1"/>
          </p:cNvSpPr>
          <p:nvPr>
            <p:ph idx="1"/>
          </p:nvPr>
        </p:nvSpPr>
        <p:spPr>
          <a:xfrm>
            <a:off x="838200" y="1825625"/>
            <a:ext cx="10515600" cy="524036"/>
          </a:xfrm>
        </p:spPr>
        <p:txBody>
          <a:bodyPr/>
          <a:lstStyle/>
          <a:p>
            <a:r>
              <a:rPr lang="en-US" dirty="0"/>
              <a:t>There are tools at big tech companies like Google TFX, </a:t>
            </a:r>
            <a:r>
              <a:rPr lang="en-US" dirty="0" err="1"/>
              <a:t>FBLearner</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6CF0636B-043F-3548-9252-1F7F345F51DE}"/>
              </a:ext>
            </a:extLst>
          </p:cNvPr>
          <p:cNvPicPr>
            <a:picLocks noChangeAspect="1"/>
          </p:cNvPicPr>
          <p:nvPr/>
        </p:nvPicPr>
        <p:blipFill>
          <a:blip r:embed="rId3"/>
          <a:stretch>
            <a:fillRect/>
          </a:stretch>
        </p:blipFill>
        <p:spPr>
          <a:xfrm>
            <a:off x="267767" y="2584250"/>
            <a:ext cx="6954835" cy="3908625"/>
          </a:xfrm>
          <a:prstGeom prst="rect">
            <a:avLst/>
          </a:prstGeom>
        </p:spPr>
      </p:pic>
      <p:pic>
        <p:nvPicPr>
          <p:cNvPr id="4" name="Picture 3">
            <a:extLst>
              <a:ext uri="{FF2B5EF4-FFF2-40B4-BE49-F238E27FC236}">
                <a16:creationId xmlns:a16="http://schemas.microsoft.com/office/drawing/2014/main" id="{39904FB1-87B9-5641-95C0-E39BF293A20D}"/>
              </a:ext>
            </a:extLst>
          </p:cNvPr>
          <p:cNvPicPr>
            <a:picLocks noChangeAspect="1"/>
          </p:cNvPicPr>
          <p:nvPr/>
        </p:nvPicPr>
        <p:blipFill>
          <a:blip r:embed="rId4"/>
          <a:stretch>
            <a:fillRect/>
          </a:stretch>
        </p:blipFill>
        <p:spPr>
          <a:xfrm>
            <a:off x="7062165" y="2584249"/>
            <a:ext cx="4959910" cy="3908625"/>
          </a:xfrm>
          <a:prstGeom prst="rect">
            <a:avLst/>
          </a:prstGeom>
        </p:spPr>
      </p:pic>
    </p:spTree>
    <p:extLst>
      <p:ext uri="{BB962C8B-B14F-4D97-AF65-F5344CB8AC3E}">
        <p14:creationId xmlns:p14="http://schemas.microsoft.com/office/powerpoint/2010/main" val="82595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CA6407-EC5B-344A-806A-291A3526D131}"/>
              </a:ext>
            </a:extLst>
          </p:cNvPr>
          <p:cNvSpPr txBox="1"/>
          <p:nvPr/>
        </p:nvSpPr>
        <p:spPr>
          <a:xfrm>
            <a:off x="1672727" y="2644170"/>
            <a:ext cx="9210101" cy="1569660"/>
          </a:xfrm>
          <a:prstGeom prst="rect">
            <a:avLst/>
          </a:prstGeom>
          <a:noFill/>
        </p:spPr>
        <p:txBody>
          <a:bodyPr wrap="square" rtlCol="0">
            <a:spAutoFit/>
          </a:bodyPr>
          <a:lstStyle/>
          <a:p>
            <a:pPr algn="ctr"/>
            <a:r>
              <a:rPr lang="en-NZ" sz="4800" dirty="0">
                <a:latin typeface="+mj-lt"/>
              </a:rPr>
              <a:t>What if I work at Quantiful and don’t have access to these large tools?</a:t>
            </a:r>
            <a:endParaRPr lang="en-US" sz="4800" dirty="0">
              <a:latin typeface="+mj-lt"/>
            </a:endParaRPr>
          </a:p>
        </p:txBody>
      </p:sp>
    </p:spTree>
    <p:extLst>
      <p:ext uri="{BB962C8B-B14F-4D97-AF65-F5344CB8AC3E}">
        <p14:creationId xmlns:p14="http://schemas.microsoft.com/office/powerpoint/2010/main" val="2632038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9436-C3DB-F241-A89D-333D79A2266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Introducing </a:t>
            </a:r>
          </a:p>
        </p:txBody>
      </p:sp>
      <p:pic>
        <p:nvPicPr>
          <p:cNvPr id="5" name="Picture 4">
            <a:extLst>
              <a:ext uri="{FF2B5EF4-FFF2-40B4-BE49-F238E27FC236}">
                <a16:creationId xmlns:a16="http://schemas.microsoft.com/office/drawing/2014/main" id="{F428866A-302C-FF4B-9102-1EBC7FFC43FE}"/>
              </a:ext>
            </a:extLst>
          </p:cNvPr>
          <p:cNvPicPr>
            <a:picLocks noChangeAspect="1"/>
          </p:cNvPicPr>
          <p:nvPr/>
        </p:nvPicPr>
        <p:blipFill>
          <a:blip r:embed="rId3"/>
          <a:stretch>
            <a:fillRect/>
          </a:stretch>
        </p:blipFill>
        <p:spPr>
          <a:xfrm>
            <a:off x="1739899" y="1825626"/>
            <a:ext cx="8702676" cy="4351338"/>
          </a:xfrm>
          <a:prstGeom prst="rect">
            <a:avLst/>
          </a:prstGeom>
        </p:spPr>
      </p:pic>
      <p:sp>
        <p:nvSpPr>
          <p:cNvPr id="6" name="TextBox 5">
            <a:extLst>
              <a:ext uri="{FF2B5EF4-FFF2-40B4-BE49-F238E27FC236}">
                <a16:creationId xmlns:a16="http://schemas.microsoft.com/office/drawing/2014/main" id="{C0B0B3C4-DBDE-E34D-9AD9-2E9A5761BDD3}"/>
              </a:ext>
            </a:extLst>
          </p:cNvPr>
          <p:cNvSpPr txBox="1"/>
          <p:nvPr/>
        </p:nvSpPr>
        <p:spPr>
          <a:xfrm>
            <a:off x="70741" y="6492875"/>
            <a:ext cx="6096000" cy="430887"/>
          </a:xfrm>
          <a:prstGeom prst="rect">
            <a:avLst/>
          </a:prstGeom>
          <a:noFill/>
        </p:spPr>
        <p:txBody>
          <a:bodyPr wrap="square" rtlCol="0">
            <a:spAutoFit/>
          </a:bodyPr>
          <a:lstStyle/>
          <a:p>
            <a:r>
              <a:rPr lang="en-US" sz="1100" dirty="0"/>
              <a:t>Reference: </a:t>
            </a:r>
            <a:r>
              <a:rPr lang="en-NZ" sz="1100" dirty="0" err="1"/>
              <a:t>MLflow</a:t>
            </a:r>
            <a:r>
              <a:rPr lang="en-NZ" sz="1100" dirty="0"/>
              <a:t>: Infrastructure for the Complete ML Lifecycle </a:t>
            </a:r>
            <a:r>
              <a:rPr lang="en-NZ" sz="1100" dirty="0" err="1"/>
              <a:t>Matei</a:t>
            </a:r>
            <a:r>
              <a:rPr lang="en-NZ" sz="1100" dirty="0"/>
              <a:t> </a:t>
            </a:r>
            <a:r>
              <a:rPr lang="en-NZ" sz="1100" dirty="0" err="1"/>
              <a:t>Zaharia</a:t>
            </a:r>
            <a:r>
              <a:rPr lang="en-NZ" sz="1100" dirty="0"/>
              <a:t> (Databricks)</a:t>
            </a:r>
            <a:br>
              <a:rPr lang="en-NZ" sz="1100" dirty="0"/>
            </a:br>
            <a:endParaRPr lang="en-US" sz="1100" dirty="0"/>
          </a:p>
        </p:txBody>
      </p:sp>
    </p:spTree>
    <p:extLst>
      <p:ext uri="{BB962C8B-B14F-4D97-AF65-F5344CB8AC3E}">
        <p14:creationId xmlns:p14="http://schemas.microsoft.com/office/powerpoint/2010/main" val="4117734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78261F-C705-2443-AD4E-FB310A84542D}"/>
              </a:ext>
            </a:extLst>
          </p:cNvPr>
          <p:cNvSpPr>
            <a:spLocks noGrp="1"/>
          </p:cNvSpPr>
          <p:nvPr>
            <p:ph type="title"/>
          </p:nvPr>
        </p:nvSpPr>
        <p:spPr>
          <a:xfrm>
            <a:off x="2285035" y="446148"/>
            <a:ext cx="10515600" cy="1325563"/>
          </a:xfrm>
        </p:spPr>
        <p:txBody>
          <a:bodyPr/>
          <a:lstStyle/>
          <a:p>
            <a:r>
              <a:rPr lang="en-US" dirty="0"/>
              <a:t>	Tracking</a:t>
            </a:r>
          </a:p>
        </p:txBody>
      </p:sp>
      <p:pic>
        <p:nvPicPr>
          <p:cNvPr id="7" name="Picture 6" descr="A close up of a sign&#13;&#10;&#13;&#10;Description automatically generated">
            <a:extLst>
              <a:ext uri="{FF2B5EF4-FFF2-40B4-BE49-F238E27FC236}">
                <a16:creationId xmlns:a16="http://schemas.microsoft.com/office/drawing/2014/main" id="{442F5225-76ED-BC4F-A2F7-6D143AE4F05F}"/>
              </a:ext>
            </a:extLst>
          </p:cNvPr>
          <p:cNvPicPr>
            <a:picLocks noChangeAspect="1"/>
          </p:cNvPicPr>
          <p:nvPr/>
        </p:nvPicPr>
        <p:blipFill rotWithShape="1">
          <a:blip r:embed="rId3"/>
          <a:srcRect b="5414"/>
          <a:stretch/>
        </p:blipFill>
        <p:spPr>
          <a:xfrm>
            <a:off x="1005863" y="614162"/>
            <a:ext cx="2148376" cy="827488"/>
          </a:xfrm>
          <a:prstGeom prst="rect">
            <a:avLst/>
          </a:prstGeom>
        </p:spPr>
      </p:pic>
      <p:sp>
        <p:nvSpPr>
          <p:cNvPr id="8" name="Content Placeholder 2">
            <a:extLst>
              <a:ext uri="{FF2B5EF4-FFF2-40B4-BE49-F238E27FC236}">
                <a16:creationId xmlns:a16="http://schemas.microsoft.com/office/drawing/2014/main" id="{95C2364D-4E46-C245-84DD-41AA7B7E1A79}"/>
              </a:ext>
            </a:extLst>
          </p:cNvPr>
          <p:cNvSpPr>
            <a:spLocks noGrp="1"/>
          </p:cNvSpPr>
          <p:nvPr>
            <p:ph idx="1"/>
          </p:nvPr>
        </p:nvSpPr>
        <p:spPr>
          <a:xfrm>
            <a:off x="838201" y="1825625"/>
            <a:ext cx="5257800" cy="4351338"/>
          </a:xfrm>
        </p:spPr>
        <p:txBody>
          <a:bodyPr>
            <a:normAutofit/>
          </a:bodyPr>
          <a:lstStyle/>
          <a:p>
            <a:r>
              <a:rPr lang="en-US" dirty="0"/>
              <a:t>Mlflow Tracking allows us to record experimental results, outputs and artifacts</a:t>
            </a:r>
          </a:p>
          <a:p>
            <a:pPr marL="0" indent="0">
              <a:buNone/>
            </a:pPr>
            <a:endParaRPr lang="en-US" dirty="0"/>
          </a:p>
          <a:p>
            <a:r>
              <a:rPr lang="en-US" dirty="0"/>
              <a:t>Query results through a simple REST API</a:t>
            </a:r>
          </a:p>
          <a:p>
            <a:endParaRPr lang="en-US" dirty="0"/>
          </a:p>
          <a:p>
            <a:r>
              <a:rPr lang="en-US" dirty="0" err="1"/>
              <a:t>Visualise</a:t>
            </a:r>
            <a:r>
              <a:rPr lang="en-US" dirty="0"/>
              <a:t> in a UI</a:t>
            </a:r>
          </a:p>
        </p:txBody>
      </p:sp>
      <p:pic>
        <p:nvPicPr>
          <p:cNvPr id="10" name="Picture 9" descr="A screenshot of a cell phone&#13;&#10;&#13;&#10;Description automatically generated">
            <a:extLst>
              <a:ext uri="{FF2B5EF4-FFF2-40B4-BE49-F238E27FC236}">
                <a16:creationId xmlns:a16="http://schemas.microsoft.com/office/drawing/2014/main" id="{B1AB95AF-BCF5-D248-AC8F-B721AF4C9A00}"/>
              </a:ext>
            </a:extLst>
          </p:cNvPr>
          <p:cNvPicPr>
            <a:picLocks noChangeAspect="1"/>
          </p:cNvPicPr>
          <p:nvPr/>
        </p:nvPicPr>
        <p:blipFill>
          <a:blip r:embed="rId4"/>
          <a:stretch>
            <a:fillRect/>
          </a:stretch>
        </p:blipFill>
        <p:spPr>
          <a:xfrm>
            <a:off x="6319776" y="1825625"/>
            <a:ext cx="5429767" cy="4109013"/>
          </a:xfrm>
          <a:prstGeom prst="rect">
            <a:avLst/>
          </a:prstGeom>
        </p:spPr>
      </p:pic>
    </p:spTree>
    <p:extLst>
      <p:ext uri="{BB962C8B-B14F-4D97-AF65-F5344CB8AC3E}">
        <p14:creationId xmlns:p14="http://schemas.microsoft.com/office/powerpoint/2010/main" val="313508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1284</Words>
  <Application>Microsoft Macintosh PowerPoint</Application>
  <PresentationFormat>Widescreen</PresentationFormat>
  <Paragraphs>146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About me</vt:lpstr>
      <vt:lpstr>Outline</vt:lpstr>
      <vt:lpstr>PowerPoint Presentation</vt:lpstr>
      <vt:lpstr>Motivation &amp; Background</vt:lpstr>
      <vt:lpstr>What is out there?</vt:lpstr>
      <vt:lpstr>PowerPoint Presentation</vt:lpstr>
      <vt:lpstr>Introducing </vt:lpstr>
      <vt:lpstr> Tracking</vt:lpstr>
      <vt:lpstr> Projects</vt:lpstr>
      <vt:lpstr> Models</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Katial</dc:creator>
  <cp:lastModifiedBy>Vivek Katial</cp:lastModifiedBy>
  <cp:revision>8</cp:revision>
  <dcterms:created xsi:type="dcterms:W3CDTF">2019-02-12T07:50:21Z</dcterms:created>
  <dcterms:modified xsi:type="dcterms:W3CDTF">2019-09-17T14:32:07Z</dcterms:modified>
</cp:coreProperties>
</file>